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5"/>
  </p:notesMasterIdLst>
  <p:sldIdLst>
    <p:sldId id="256" r:id="rId2"/>
    <p:sldId id="308" r:id="rId3"/>
    <p:sldId id="288" r:id="rId4"/>
    <p:sldId id="285" r:id="rId5"/>
    <p:sldId id="286" r:id="rId6"/>
    <p:sldId id="263" r:id="rId7"/>
    <p:sldId id="283" r:id="rId8"/>
    <p:sldId id="284" r:id="rId9"/>
    <p:sldId id="257" r:id="rId10"/>
    <p:sldId id="318" r:id="rId11"/>
    <p:sldId id="323" r:id="rId12"/>
    <p:sldId id="319" r:id="rId13"/>
    <p:sldId id="320" r:id="rId14"/>
    <p:sldId id="321" r:id="rId15"/>
    <p:sldId id="322" r:id="rId16"/>
    <p:sldId id="289" r:id="rId17"/>
    <p:sldId id="290" r:id="rId18"/>
    <p:sldId id="292" r:id="rId19"/>
    <p:sldId id="293" r:id="rId20"/>
    <p:sldId id="291" r:id="rId21"/>
    <p:sldId id="297" r:id="rId22"/>
    <p:sldId id="296" r:id="rId23"/>
    <p:sldId id="298" r:id="rId24"/>
    <p:sldId id="299" r:id="rId25"/>
    <p:sldId id="294" r:id="rId26"/>
    <p:sldId id="305" r:id="rId27"/>
    <p:sldId id="301" r:id="rId28"/>
    <p:sldId id="302" r:id="rId29"/>
    <p:sldId id="304" r:id="rId30"/>
    <p:sldId id="307" r:id="rId31"/>
    <p:sldId id="260" r:id="rId32"/>
    <p:sldId id="303" r:id="rId33"/>
    <p:sldId id="306" r:id="rId34"/>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3"/>
  </p:normalViewPr>
  <p:slideViewPr>
    <p:cSldViewPr snapToGrid="0">
      <p:cViewPr>
        <p:scale>
          <a:sx n="88" d="100"/>
          <a:sy n="88" d="100"/>
        </p:scale>
        <p:origin x="1784" y="22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p:scale>
          <a:sx n="137" d="100"/>
          <a:sy n="137" d="100"/>
        </p:scale>
        <p:origin x="2080"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93A8ECB1-985C-48ED-BF79-0F56AD405DE5}" type="datetimeFigureOut">
              <a:rPr lang="en-US" smtClean="0"/>
              <a:pPr/>
              <a:t>12/30/22</a:t>
            </a:fld>
            <a:endParaRPr lang="en-US" dirty="0"/>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457700"/>
            <a:ext cx="5680075" cy="4224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3813"/>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3813"/>
            <a:ext cx="3076575" cy="469900"/>
          </a:xfrm>
          <a:prstGeom prst="rect">
            <a:avLst/>
          </a:prstGeom>
        </p:spPr>
        <p:txBody>
          <a:bodyPr vert="horz" lIns="91440" tIns="45720" rIns="91440" bIns="45720" rtlCol="0" anchor="b"/>
          <a:lstStyle>
            <a:lvl1pPr algn="r">
              <a:defRPr sz="1200"/>
            </a:lvl1pPr>
          </a:lstStyle>
          <a:p>
            <a:fld id="{B3B25215-F6D9-4905-B048-55294588421D}" type="slidenum">
              <a:rPr lang="en-US" smtClean="0"/>
              <a:pPr/>
              <a:t>‹#›</a:t>
            </a:fld>
            <a:endParaRPr lang="en-US" dirty="0"/>
          </a:p>
        </p:txBody>
      </p:sp>
    </p:spTree>
    <p:extLst>
      <p:ext uri="{BB962C8B-B14F-4D97-AF65-F5344CB8AC3E}">
        <p14:creationId xmlns:p14="http://schemas.microsoft.com/office/powerpoint/2010/main" val="149444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96850" y="196850"/>
            <a:ext cx="6629399" cy="8839200"/>
          </a:xfrm>
        </p:spPr>
        <p:txBody>
          <a:bodyPr>
            <a:normAutofit/>
          </a:bodyPr>
          <a:lstStyle/>
          <a:p>
            <a:r>
              <a:rPr lang="en-US" sz="1000" b="1" dirty="0"/>
              <a:t>Who wrote the book?</a:t>
            </a:r>
            <a:endParaRPr lang="en-US" sz="1000" dirty="0"/>
          </a:p>
          <a:p>
            <a:r>
              <a:rPr lang="en-US" sz="1000" dirty="0"/>
              <a:t>The book of Jonah, written primarily in the third person, does not explicitly name the prophet as the author of his own account, but we have no reason to doubt either the inspiration or the historical veracity of the book. Identified in verse 1 as the son of </a:t>
            </a:r>
            <a:r>
              <a:rPr lang="en-US" sz="1000" dirty="0" err="1"/>
              <a:t>Amittai</a:t>
            </a:r>
            <a:r>
              <a:rPr lang="en-US" sz="1000" dirty="0"/>
              <a:t>, Jonah came from a town called Gath-</a:t>
            </a:r>
            <a:r>
              <a:rPr lang="en-US" sz="1000" dirty="0" err="1"/>
              <a:t>hepher</a:t>
            </a:r>
            <a:r>
              <a:rPr lang="en-US" sz="1000" dirty="0"/>
              <a:t>, near Nazareth in the area that later came to be known as Galilee (2 Kings 14:25). This makes Jonah one of the few prophets who hailed from the northern kingdom of Israel.</a:t>
            </a:r>
          </a:p>
          <a:p>
            <a:endParaRPr lang="en-US" sz="1000" dirty="0"/>
          </a:p>
          <a:p>
            <a:r>
              <a:rPr lang="en-US" sz="1000" b="1" dirty="0"/>
              <a:t>Where are we?</a:t>
            </a:r>
            <a:endParaRPr lang="en-US" sz="1000" dirty="0"/>
          </a:p>
          <a:p>
            <a:r>
              <a:rPr lang="en-US" sz="1000" dirty="0"/>
              <a:t>During Jonah’s years as a prophet, Israel stood tall among the nations, though in a political rather than a spiritual sense. The reign of Jeroboam II (793–753 BC), who was an evil king before the Lord, saw Israel’s borders expand to their greatest extent since the time of Solomon. Increased prosperity resulted in a materialistic culture that thrived on injustice to the poor and oppressed, one of the key messages of Jonah’s prophetic contemporary, Amos.</a:t>
            </a:r>
          </a:p>
          <a:p>
            <a:endParaRPr lang="en-US" sz="1000" dirty="0"/>
          </a:p>
          <a:p>
            <a:r>
              <a:rPr lang="en-US" sz="1000" dirty="0"/>
              <a:t>However, rather than direct Jonah to prophesy to his own people, God commissioned him to the Assyrian capital of Nineveh. At first unwilling to make the journey northeast to deliver God’s message, Jonah turned and aimed for the farthest westward point known to him—Tarshish, located in modern-day Spain. After God eventually turned Jonah in the right direction, the prophet obediently prophesied to the people of Nineveh while </a:t>
            </a:r>
            <a:r>
              <a:rPr lang="en-US" sz="1000" dirty="0" err="1"/>
              <a:t>Ashurdan</a:t>
            </a:r>
            <a:r>
              <a:rPr lang="en-US" sz="1000" dirty="0"/>
              <a:t> III (772–754 BC) sat on the throne of Assyria. Though Assyria had been in a politically weakened state for some time, by the time of Jonah their cruelty to captives and other undesirables was well-known in Israel, creating an obvious need for Jonah’s message of repentance.</a:t>
            </a:r>
          </a:p>
          <a:p>
            <a:endParaRPr lang="en-US" sz="1000" dirty="0"/>
          </a:p>
          <a:p>
            <a:r>
              <a:rPr lang="en-US" sz="1000" b="1" dirty="0"/>
              <a:t>Why is Jonah so important?</a:t>
            </a:r>
          </a:p>
          <a:p>
            <a:r>
              <a:rPr lang="en-US" sz="1000" dirty="0"/>
              <a:t>Jonah was one of only four writing prophets that Jesus mentioned by name during His earthly ministry (Isaiah, Daniel, and Zechariah were the others). But Jonah received more than a mere mention. Jesus actually identified Himself with the prophet’s three-day sojourn in the belly of the great fish, noting it as a foreshadowing of His own death, when Jesus would spend three days “in the heart of the earth,” before His resurrection (Matthew 12:39–41). Jesus’s identification with the prophet at the lowest point of Jonah’s life finds echoes in the book of Hebrews, where it teaches that Jesus “had to be made like His brethren in all things, so that He might become a merciful and faithful high priest” (Hebrews 2:17). The book of Jonah stands as an important link in the prophetic chain, giving readers a glimpse of Christ’s death and resurrection hundreds of years before they actually occurred.</a:t>
            </a:r>
          </a:p>
          <a:p>
            <a:endParaRPr lang="en-US" sz="1000" dirty="0"/>
          </a:p>
          <a:p>
            <a:r>
              <a:rPr lang="en-US" sz="1000" b="1" dirty="0"/>
              <a:t>What's the big idea?</a:t>
            </a:r>
            <a:endParaRPr lang="en-US" sz="1000" dirty="0"/>
          </a:p>
          <a:p>
            <a:r>
              <a:rPr lang="en-US" sz="1000" dirty="0"/>
              <a:t>When the call of God came to him, Jonah could not see beyond his own selfish desire for God to punish the Assyrians. How could God want him to take a message of mercy to such people? Before Jonah could relay God’s message, he had to be broken. He had to learn something about the mercy of the Lord. Through his flight to Tarshish, his shipwreck, and his time in the great fish, Jonah was convinced in a powerful way that all salvation comes from the Lord (Jonah 2:9). And because of God’s supreme power, only God decides where to pour out His salvation and His mercy (4:11).</a:t>
            </a:r>
          </a:p>
          <a:p>
            <a:endParaRPr lang="en-US" sz="1000" dirty="0"/>
          </a:p>
          <a:p>
            <a:r>
              <a:rPr lang="en-US" sz="1000" dirty="0"/>
              <a:t> Jonah’s name means "Dove” --- His book does not contain prophecy per se, rather it contains the history of a prophet...</a:t>
            </a:r>
          </a:p>
          <a:p>
            <a:pPr marL="171450" indent="-171450">
              <a:buFont typeface="Arial" panose="020B0604020202020204" pitchFamily="34" charset="0"/>
              <a:buChar char="•"/>
            </a:pPr>
            <a:r>
              <a:rPr lang="en-US" sz="1000" dirty="0"/>
              <a:t>A prophet reluctant to fulfill the mission God assigned him</a:t>
            </a:r>
          </a:p>
          <a:p>
            <a:pPr marL="171450" indent="-171450">
              <a:buFont typeface="Arial" panose="020B0604020202020204" pitchFamily="34" charset="0"/>
              <a:buChar char="•"/>
            </a:pPr>
            <a:r>
              <a:rPr lang="en-US" sz="1000" dirty="0"/>
              <a:t>A prophet who complained when his mission proved successful -- What kind of prophet is that? Perhaps one that reveals what may be true of ourselves!</a:t>
            </a:r>
            <a:br>
              <a:rPr lang="en-US" sz="1000" dirty="0"/>
            </a:br>
            <a:endParaRPr lang="en-US" sz="1000" dirty="0"/>
          </a:p>
          <a:p>
            <a:r>
              <a:rPr lang="en-US" sz="1000" dirty="0"/>
              <a:t>This short book of "Jonah" easily falls into four sections...</a:t>
            </a:r>
          </a:p>
          <a:p>
            <a:r>
              <a:rPr lang="en-US" sz="1000" dirty="0"/>
              <a:t>       I.  "Running Away From God" (chapter one)</a:t>
            </a:r>
          </a:p>
          <a:p>
            <a:r>
              <a:rPr lang="en-US" sz="1000" dirty="0"/>
              <a:t>      II.  "Running To God" (chapter two)</a:t>
            </a:r>
          </a:p>
          <a:p>
            <a:r>
              <a:rPr lang="en-US" sz="1000" dirty="0"/>
              <a:t>      III.  "Running With God" (chapter three)</a:t>
            </a:r>
          </a:p>
          <a:p>
            <a:r>
              <a:rPr lang="en-US" sz="1000" dirty="0"/>
              <a:t>      IV. "Running Ahead of God" (chapter four)</a:t>
            </a:r>
          </a:p>
        </p:txBody>
      </p:sp>
      <p:sp>
        <p:nvSpPr>
          <p:cNvPr id="4" name="Slide Number Placeholder 3"/>
          <p:cNvSpPr>
            <a:spLocks noGrp="1"/>
          </p:cNvSpPr>
          <p:nvPr>
            <p:ph type="sldNum" sz="quarter" idx="5"/>
          </p:nvPr>
        </p:nvSpPr>
        <p:spPr/>
        <p:txBody>
          <a:bodyPr/>
          <a:lstStyle/>
          <a:p>
            <a:fld id="{B3B25215-F6D9-4905-B048-55294588421D}" type="slidenum">
              <a:rPr lang="en-US" smtClean="0"/>
              <a:pPr/>
              <a:t>1</a:t>
            </a:fld>
            <a:endParaRPr lang="en-US" dirty="0"/>
          </a:p>
        </p:txBody>
      </p:sp>
    </p:spTree>
    <p:extLst>
      <p:ext uri="{BB962C8B-B14F-4D97-AF65-F5344CB8AC3E}">
        <p14:creationId xmlns:p14="http://schemas.microsoft.com/office/powerpoint/2010/main" val="405800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10</a:t>
            </a:fld>
            <a:endParaRPr lang="en-US"/>
          </a:p>
        </p:txBody>
      </p:sp>
    </p:spTree>
    <p:extLst>
      <p:ext uri="{BB962C8B-B14F-4D97-AF65-F5344CB8AC3E}">
        <p14:creationId xmlns:p14="http://schemas.microsoft.com/office/powerpoint/2010/main" val="1777642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11</a:t>
            </a:fld>
            <a:endParaRPr lang="en-US"/>
          </a:p>
        </p:txBody>
      </p:sp>
    </p:spTree>
    <p:extLst>
      <p:ext uri="{BB962C8B-B14F-4D97-AF65-F5344CB8AC3E}">
        <p14:creationId xmlns:p14="http://schemas.microsoft.com/office/powerpoint/2010/main" val="109255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13</a:t>
            </a:fld>
            <a:endParaRPr lang="en-US" dirty="0"/>
          </a:p>
        </p:txBody>
      </p:sp>
    </p:spTree>
    <p:extLst>
      <p:ext uri="{BB962C8B-B14F-4D97-AF65-F5344CB8AC3E}">
        <p14:creationId xmlns:p14="http://schemas.microsoft.com/office/powerpoint/2010/main" val="1394124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14</a:t>
            </a:fld>
            <a:endParaRPr lang="en-US" dirty="0"/>
          </a:p>
        </p:txBody>
      </p:sp>
    </p:spTree>
    <p:extLst>
      <p:ext uri="{BB962C8B-B14F-4D97-AF65-F5344CB8AC3E}">
        <p14:creationId xmlns:p14="http://schemas.microsoft.com/office/powerpoint/2010/main" val="63148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15</a:t>
            </a:fld>
            <a:endParaRPr lang="en-US" dirty="0"/>
          </a:p>
        </p:txBody>
      </p:sp>
    </p:spTree>
    <p:extLst>
      <p:ext uri="{BB962C8B-B14F-4D97-AF65-F5344CB8AC3E}">
        <p14:creationId xmlns:p14="http://schemas.microsoft.com/office/powerpoint/2010/main" val="3099038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4000"/>
            <a:ext cx="5270500" cy="3952875"/>
          </a:xfrm>
        </p:spPr>
      </p:sp>
      <p:sp>
        <p:nvSpPr>
          <p:cNvPr id="3" name="Notes Placeholder 2"/>
          <p:cNvSpPr>
            <a:spLocks noGrp="1"/>
          </p:cNvSpPr>
          <p:nvPr>
            <p:ph type="body" idx="1"/>
          </p:nvPr>
        </p:nvSpPr>
        <p:spPr>
          <a:xfrm>
            <a:off x="196850" y="4457700"/>
            <a:ext cx="6705599" cy="4673600"/>
          </a:xfrm>
        </p:spPr>
        <p:txBody>
          <a:bodyPr>
            <a:normAutofit lnSpcReduction="10000"/>
          </a:bodyPr>
          <a:lstStyle/>
          <a:p>
            <a:r>
              <a:rPr lang="en-US" sz="1000" dirty="0"/>
              <a:t>Jonah has the dubious honor of being the only prophet who ran away from his commission.  However, God caught up with him and brought him to his knees.  Jonah barely tells us anything about himself prior to his calling to Nineveh (Assyria) -- only that he was the son of </a:t>
            </a:r>
            <a:r>
              <a:rPr lang="en-US" sz="1000" dirty="0" err="1"/>
              <a:t>Amittai</a:t>
            </a:r>
            <a:r>
              <a:rPr lang="en-US" sz="1000" dirty="0"/>
              <a:t>.  However, 2 Kings 14:25 tells us that Israel’s king, Jeroboam II “He restored the border of Israel from </a:t>
            </a:r>
            <a:r>
              <a:rPr lang="en-US" sz="1000" dirty="0" err="1"/>
              <a:t>Lebo-hamath</a:t>
            </a:r>
            <a:r>
              <a:rPr lang="en-US" sz="1000" dirty="0"/>
              <a:t> as far as the Sea of the Arabah, according to the word of the Lord, the God of Israel, which he spoke by his servant Jonah the son of </a:t>
            </a:r>
            <a:r>
              <a:rPr lang="en-US" sz="1000" dirty="0" err="1"/>
              <a:t>Amittai</a:t>
            </a:r>
            <a:r>
              <a:rPr lang="en-US" sz="1000" dirty="0"/>
              <a:t>, the prophet, who was from Gath-</a:t>
            </a:r>
            <a:r>
              <a:rPr lang="en-US" sz="1000" dirty="0" err="1"/>
              <a:t>hepher</a:t>
            </a:r>
            <a:r>
              <a:rPr lang="en-US" sz="1000" i="1" dirty="0"/>
              <a:t>.”  </a:t>
            </a:r>
            <a:r>
              <a:rPr lang="en-US" sz="1000" dirty="0"/>
              <a:t>We know that Jeroboam II reigned in the northern kingdom from 793-753 B.C.  That means Jonah would have ministered in the northern kingdom at least thirty years prior to Assyria’s invasion of Israel in 722 B.C.  Nineveh was the capital of  Assyria.  It could be that Jonah heard of Assyria’s impending invasion from other prophets, like Amos.  If so, that would be one reason why Jonah fled as he did.  Since Jesus uses Jonah’s imprisonment by the great fish as a foreshadowing of his death and resurrection, it argues against the idea that the book is allegorical or mythical, as some suggest.  Unlike most other prophetic portions of the Old Testament, Jonah is a narrative of a single prophetic mission - to Nineveh -  the great enemy and menace of Israel.  The book can be divided into two commissions: (1) In chapters 1-2, he refused the first commission; (2) In chapter 3-4, after being pursued and humbled, Jonah obeys the second commission to preach to the Ninevites (although he wasn’t happy about it, 4:1).  A brief outline has him </a:t>
            </a:r>
            <a:r>
              <a:rPr lang="en-US" sz="1000" i="1" dirty="0"/>
              <a:t>running from God </a:t>
            </a:r>
            <a:r>
              <a:rPr lang="en-US" sz="1000" dirty="0"/>
              <a:t>(chapter 1); </a:t>
            </a:r>
            <a:r>
              <a:rPr lang="en-US" sz="1000" i="1" dirty="0"/>
              <a:t>running to God </a:t>
            </a:r>
            <a:r>
              <a:rPr lang="en-US" sz="1000" dirty="0"/>
              <a:t>(chapter 2); </a:t>
            </a:r>
            <a:r>
              <a:rPr lang="en-US" sz="1000" i="1" dirty="0"/>
              <a:t>running with God </a:t>
            </a:r>
            <a:r>
              <a:rPr lang="en-US" sz="1000" dirty="0"/>
              <a:t>(chapter 3); </a:t>
            </a:r>
            <a:r>
              <a:rPr lang="en-US" sz="1000" i="1" dirty="0"/>
              <a:t>running against God </a:t>
            </a:r>
            <a:r>
              <a:rPr lang="en-US" sz="1000" dirty="0"/>
              <a:t>(chapter 4).  I find it interesting that God answers Jonah’s self pity (where he uses a plant to sprout up and wither as a lesson that even the Ninevites deserved compassion) with a rhetorical question that closes out the book: “And should not I pity Nineveh, that great city, in which there are more than 120,000 persons who do not know their right hand from their left, and also much cattle?” Note: the inference that the 120,000 did not know their “right hand from the left” possibly implies a state of innocence making the number of inhabitants much greater (thought to be about 600,000 when it was captured in 612 B.C.).</a:t>
            </a:r>
          </a:p>
          <a:p>
            <a:endParaRPr lang="en-US" sz="1000" dirty="0"/>
          </a:p>
          <a:p>
            <a:r>
              <a:rPr lang="en-US" sz="1000" b="1" u="sng" dirty="0"/>
              <a:t>Application</a:t>
            </a:r>
          </a:p>
          <a:p>
            <a:endParaRPr lang="en-US" sz="1000" dirty="0"/>
          </a:p>
          <a:p>
            <a:pPr marL="685800" lvl="1" indent="-228600">
              <a:buFont typeface="+mj-lt"/>
              <a:buAutoNum type="arabicPeriod"/>
            </a:pPr>
            <a:r>
              <a:rPr lang="en-US" sz="1000" dirty="0"/>
              <a:t>Be careful we do not become judgmental:  salvation depends on God, not us.  That’s a good thing.  Like Jonah, we might be less gracious and merciful than God is (as demonstrated with the Ninevites).  </a:t>
            </a:r>
          </a:p>
          <a:p>
            <a:pPr marL="685800" lvl="1" indent="-228600">
              <a:buFont typeface="+mj-lt"/>
              <a:buAutoNum type="arabicPeriod"/>
            </a:pPr>
            <a:r>
              <a:rPr lang="en-US" sz="1000" dirty="0"/>
              <a:t>Be careful about deciding who is worthy of salvation: the Pharisees griped about Jesus fraternizing with the sinners and publicans.  Yet the spiritually sick are the very ones needing the gospel. </a:t>
            </a:r>
          </a:p>
          <a:p>
            <a:pPr marL="685800" lvl="1" indent="-228600">
              <a:buFont typeface="+mj-lt"/>
              <a:buAutoNum type="arabicPeriod"/>
            </a:pPr>
            <a:r>
              <a:rPr lang="en-US" sz="1000" dirty="0"/>
              <a:t>Be careful you do not see yourself as superior: The gospel is a the great equalizer and everyone deserves to hear it.  </a:t>
            </a:r>
          </a:p>
          <a:p>
            <a:pPr marL="685800" lvl="1" indent="-228600">
              <a:buFont typeface="+mj-lt"/>
              <a:buAutoNum type="arabicPeriod"/>
            </a:pPr>
            <a:r>
              <a:rPr lang="en-US" sz="1000" dirty="0"/>
              <a:t>God longs after people.  He wants the sinners outside (like Nineveh) to repent, and He wants sinners inside (like Jonah - he certainly had warts) to love the sinners who are outside.  </a:t>
            </a:r>
          </a:p>
          <a:p>
            <a:pPr marL="685800" lvl="1" indent="-228600">
              <a:buFont typeface="+mj-lt"/>
              <a:buAutoNum type="arabicPeriod"/>
            </a:pPr>
            <a:endParaRPr lang="en-US" sz="1000" dirty="0"/>
          </a:p>
          <a:p>
            <a:r>
              <a:rPr lang="en-US" sz="1000" b="1" u="sng" dirty="0"/>
              <a:t>Key thought</a:t>
            </a:r>
            <a:r>
              <a:rPr lang="en-US" sz="1000" dirty="0"/>
              <a:t>: How about us? Is there anyone we are withholding the gospel from because we think their sin is too great and they are undeserving? </a:t>
            </a:r>
            <a:endParaRPr lang="en-US" sz="1000" b="1" u="sng" dirty="0"/>
          </a:p>
          <a:p>
            <a:pPr marL="685800" lvl="1" indent="-228600">
              <a:buFont typeface="+mj-lt"/>
              <a:buAutoNum type="arabicPeriod"/>
            </a:pPr>
            <a:endParaRPr lang="en-US" sz="1000"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4000"/>
            <a:ext cx="5270500" cy="3952875"/>
          </a:xfrm>
        </p:spPr>
      </p:sp>
      <p:sp>
        <p:nvSpPr>
          <p:cNvPr id="3" name="Notes Placeholder 2"/>
          <p:cNvSpPr>
            <a:spLocks noGrp="1"/>
          </p:cNvSpPr>
          <p:nvPr>
            <p:ph type="body" idx="1"/>
          </p:nvPr>
        </p:nvSpPr>
        <p:spPr>
          <a:xfrm>
            <a:off x="196850" y="4457700"/>
            <a:ext cx="6705599" cy="4673600"/>
          </a:xfrm>
        </p:spPr>
        <p:txBody>
          <a:bodyPr>
            <a:normAutofit lnSpcReduction="10000"/>
          </a:bodyPr>
          <a:lstStyle/>
          <a:p>
            <a:r>
              <a:rPr lang="en-US" sz="1000" dirty="0"/>
              <a:t>Jonah has the dubious honor of being the only prophet who ran away from his commission.  However, God caught up with him and brought him to his knees.  Jonah barely tells us anything about himself prior to his calling to Nineveh (Assyria) -- only that he was the son of </a:t>
            </a:r>
            <a:r>
              <a:rPr lang="en-US" sz="1000" dirty="0" err="1"/>
              <a:t>Amittai</a:t>
            </a:r>
            <a:r>
              <a:rPr lang="en-US" sz="1000" dirty="0"/>
              <a:t>.  However, 2 Kings 14:25 tells us that Israel’s king, Jeroboam II “He restored the border of Israel from </a:t>
            </a:r>
            <a:r>
              <a:rPr lang="en-US" sz="1000" dirty="0" err="1"/>
              <a:t>Lebo-hamath</a:t>
            </a:r>
            <a:r>
              <a:rPr lang="en-US" sz="1000" dirty="0"/>
              <a:t> as far as the Sea of the Arabah, according to the word of the Lord, the God of Israel, which he spoke by his servant Jonah the son of </a:t>
            </a:r>
            <a:r>
              <a:rPr lang="en-US" sz="1000" dirty="0" err="1"/>
              <a:t>Amittai</a:t>
            </a:r>
            <a:r>
              <a:rPr lang="en-US" sz="1000" dirty="0"/>
              <a:t>, the prophet, who was from Gath-</a:t>
            </a:r>
            <a:r>
              <a:rPr lang="en-US" sz="1000" dirty="0" err="1"/>
              <a:t>hepher</a:t>
            </a:r>
            <a:r>
              <a:rPr lang="en-US" sz="1000" i="1" dirty="0"/>
              <a:t>.”  </a:t>
            </a:r>
            <a:r>
              <a:rPr lang="en-US" sz="1000" dirty="0"/>
              <a:t>We know that Jeroboam II reigned in the northern kingdom from 793-753 B.C.  That means Jonah would have ministered in the northern kingdom at least thirty years prior to Assyria’s invasion of Israel in 722 B.C.  Nineveh was the capital of  Assyria.  It could be that Jonah heard of Assyria’s impending invasion from other prophets, like Amos.  If so, that would be one reason why Jonah fled as he did.  Since Jesus uses Jonah’s imprisonment by the great fish as a foreshadowing of his death and resurrection, it argues against the idea that the book is allegorical or mythical, as some suggest.  Unlike most other prophetic portions of the Old Testament, Jonah is a narrative of a single prophetic mission - to Nineveh -  the great enemy and menace of Israel.  The book can be divided into two commissions: (1) In chapters 1-2, he refused the first commission; (2) In chapter 3-4, after being pursued and humbled, Jonah obeys the second commission to preach to the Ninevites (although he wasn’t happy about it, 4:1).  A brief outline has him </a:t>
            </a:r>
            <a:r>
              <a:rPr lang="en-US" sz="1000" i="1" dirty="0"/>
              <a:t>running from God </a:t>
            </a:r>
            <a:r>
              <a:rPr lang="en-US" sz="1000" dirty="0"/>
              <a:t>(chapter 1); </a:t>
            </a:r>
            <a:r>
              <a:rPr lang="en-US" sz="1000" i="1" dirty="0"/>
              <a:t>running to God </a:t>
            </a:r>
            <a:r>
              <a:rPr lang="en-US" sz="1000" dirty="0"/>
              <a:t>(chapter 2); </a:t>
            </a:r>
            <a:r>
              <a:rPr lang="en-US" sz="1000" i="1" dirty="0"/>
              <a:t>running with God </a:t>
            </a:r>
            <a:r>
              <a:rPr lang="en-US" sz="1000" dirty="0"/>
              <a:t>(chapter 3); </a:t>
            </a:r>
            <a:r>
              <a:rPr lang="en-US" sz="1000" i="1" dirty="0"/>
              <a:t>running against God </a:t>
            </a:r>
            <a:r>
              <a:rPr lang="en-US" sz="1000" dirty="0"/>
              <a:t>(chapter 4).  I find it interesting that God answers Jonah’s self pity (where he uses a plant to sprout up and wither as a lesson that even the Ninevites deserved compassion) with a rhetorical question that closes out the book: “And should not I pity Nineveh, that great city, in which there are more than 120,000 persons who do not know their right hand from their left, and also much cattle?” Note: the inference that the 120,000 did not know their “right hand from the left” possibly implies a state of innocence making the number of inhabitants much greater (thought to be about 600,000 when it was captured in 612 B.C.).</a:t>
            </a:r>
          </a:p>
          <a:p>
            <a:endParaRPr lang="en-US" sz="1000" dirty="0"/>
          </a:p>
          <a:p>
            <a:r>
              <a:rPr lang="en-US" sz="1000" b="1" u="sng" dirty="0"/>
              <a:t>Application</a:t>
            </a:r>
          </a:p>
          <a:p>
            <a:endParaRPr lang="en-US" sz="1000" dirty="0"/>
          </a:p>
          <a:p>
            <a:pPr marL="685800" lvl="1" indent="-228600">
              <a:buFont typeface="+mj-lt"/>
              <a:buAutoNum type="arabicPeriod"/>
            </a:pPr>
            <a:r>
              <a:rPr lang="en-US" sz="1000" dirty="0"/>
              <a:t>Be careful we do not become judgmental:  salvation depends on God, not us.  That’s a good thing.  Like Jonah, we might be less gracious and merciful than God is (as demonstrated with the Ninevites).  </a:t>
            </a:r>
          </a:p>
          <a:p>
            <a:pPr marL="685800" lvl="1" indent="-228600">
              <a:buFont typeface="+mj-lt"/>
              <a:buAutoNum type="arabicPeriod"/>
            </a:pPr>
            <a:r>
              <a:rPr lang="en-US" sz="1000" dirty="0"/>
              <a:t>Be careful about deciding who is worthy of salvation: the Pharisees griped about Jesus fraternizing with the sinners and publicans.  Yet the spiritually sick are the very ones needing the gospel. </a:t>
            </a:r>
          </a:p>
          <a:p>
            <a:pPr marL="685800" lvl="1" indent="-228600">
              <a:buFont typeface="+mj-lt"/>
              <a:buAutoNum type="arabicPeriod"/>
            </a:pPr>
            <a:r>
              <a:rPr lang="en-US" sz="1000" dirty="0"/>
              <a:t>Be careful you do not see yourself as superior: The gospel is a the great equalizer and everyone deserves to hear it.  </a:t>
            </a:r>
          </a:p>
          <a:p>
            <a:pPr marL="685800" lvl="1" indent="-228600">
              <a:buFont typeface="+mj-lt"/>
              <a:buAutoNum type="arabicPeriod"/>
            </a:pPr>
            <a:r>
              <a:rPr lang="en-US" sz="1000" dirty="0"/>
              <a:t>God longs after people.  He wants the sinners outside (like Nineveh) to repent, and He wants sinners inside (like Jonah - he certainly had warts) to love the sinners who are outside.  </a:t>
            </a:r>
          </a:p>
          <a:p>
            <a:pPr marL="685800" lvl="1" indent="-228600">
              <a:buFont typeface="+mj-lt"/>
              <a:buAutoNum type="arabicPeriod"/>
            </a:pPr>
            <a:endParaRPr lang="en-US" sz="1000" dirty="0"/>
          </a:p>
          <a:p>
            <a:r>
              <a:rPr lang="en-US" sz="1000" b="1" u="sng" dirty="0"/>
              <a:t>Key thought</a:t>
            </a:r>
            <a:r>
              <a:rPr lang="en-US" sz="1000" dirty="0"/>
              <a:t>: How about us? Is there anyone we are withholding the gospel from because we think their sin is too great and they are undeserving? </a:t>
            </a:r>
            <a:endParaRPr lang="en-US" sz="1000" b="1" u="sng" dirty="0"/>
          </a:p>
          <a:p>
            <a:pPr marL="685800" lvl="1" indent="-228600">
              <a:buFont typeface="+mj-lt"/>
              <a:buAutoNum type="arabicPeriod"/>
            </a:pPr>
            <a:endParaRPr lang="en-US" sz="1000"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4000"/>
            <a:ext cx="5270500" cy="3952875"/>
          </a:xfrm>
        </p:spPr>
      </p:sp>
      <p:sp>
        <p:nvSpPr>
          <p:cNvPr id="3" name="Notes Placeholder 2"/>
          <p:cNvSpPr>
            <a:spLocks noGrp="1"/>
          </p:cNvSpPr>
          <p:nvPr>
            <p:ph type="body" idx="1"/>
          </p:nvPr>
        </p:nvSpPr>
        <p:spPr>
          <a:xfrm>
            <a:off x="196850" y="4457700"/>
            <a:ext cx="6705599" cy="4673600"/>
          </a:xfrm>
        </p:spPr>
        <p:txBody>
          <a:bodyPr>
            <a:normAutofit lnSpcReduction="10000"/>
          </a:bodyPr>
          <a:lstStyle/>
          <a:p>
            <a:r>
              <a:rPr lang="en-US" sz="1000" dirty="0"/>
              <a:t>Jonah has the dubious honor of being the only prophet who ran away from his commission.  However, God caught up with him and brought him to his knees.  Jonah barely tells us anything about himself prior to his calling to Nineveh (Assyria) -- only that he was the son of </a:t>
            </a:r>
            <a:r>
              <a:rPr lang="en-US" sz="1000" dirty="0" err="1"/>
              <a:t>Amittai</a:t>
            </a:r>
            <a:r>
              <a:rPr lang="en-US" sz="1000" dirty="0"/>
              <a:t>.  However, 2 Kings 14:25 tells us that Israel’s king, Jeroboam II “He restored the border of Israel from </a:t>
            </a:r>
            <a:r>
              <a:rPr lang="en-US" sz="1000" dirty="0" err="1"/>
              <a:t>Lebo-hamath</a:t>
            </a:r>
            <a:r>
              <a:rPr lang="en-US" sz="1000" dirty="0"/>
              <a:t> as far as the Sea of the Arabah, according to the word of the Lord, the God of Israel, which he spoke by his servant Jonah the son of </a:t>
            </a:r>
            <a:r>
              <a:rPr lang="en-US" sz="1000" dirty="0" err="1"/>
              <a:t>Amittai</a:t>
            </a:r>
            <a:r>
              <a:rPr lang="en-US" sz="1000" dirty="0"/>
              <a:t>, the prophet, who was from Gath-</a:t>
            </a:r>
            <a:r>
              <a:rPr lang="en-US" sz="1000" dirty="0" err="1"/>
              <a:t>hepher</a:t>
            </a:r>
            <a:r>
              <a:rPr lang="en-US" sz="1000" i="1" dirty="0"/>
              <a:t>.”  </a:t>
            </a:r>
            <a:r>
              <a:rPr lang="en-US" sz="1000" dirty="0"/>
              <a:t>We know that Jeroboam II reigned in the northern kingdom from 793-753 B.C.  That means Jonah would have ministered in the northern kingdom at least thirty years prior to Assyria’s invasion of Israel in 722 B.C.  Nineveh was the capital of  Assyria.  It could be that Jonah heard of Assyria’s impending invasion from other prophets, like Amos.  If so, that would be one reason why Jonah fled as he did.  Since Jesus uses Jonah’s imprisonment by the great fish as a foreshadowing of his death and resurrection, it argues against the idea that the book is allegorical or mythical, as some suggest.  Unlike most other prophetic portions of the Old Testament, Jonah is a narrative of a single prophetic mission - to Nineveh -  the great enemy and menace of Israel.  The book can be divided into two commissions: (1) In chapters 1-2, he refused the first commission; (2) In chapter 3-4, after being pursued and humbled, Jonah obeys the second commission to preach to the Ninevites (although he wasn’t happy about it, 4:1).  A brief outline has him </a:t>
            </a:r>
            <a:r>
              <a:rPr lang="en-US" sz="1000" i="1" dirty="0"/>
              <a:t>running from God </a:t>
            </a:r>
            <a:r>
              <a:rPr lang="en-US" sz="1000" dirty="0"/>
              <a:t>(chapter 1); </a:t>
            </a:r>
            <a:r>
              <a:rPr lang="en-US" sz="1000" i="1" dirty="0"/>
              <a:t>running to God </a:t>
            </a:r>
            <a:r>
              <a:rPr lang="en-US" sz="1000" dirty="0"/>
              <a:t>(chapter 2); </a:t>
            </a:r>
            <a:r>
              <a:rPr lang="en-US" sz="1000" i="1" dirty="0"/>
              <a:t>running with God </a:t>
            </a:r>
            <a:r>
              <a:rPr lang="en-US" sz="1000" dirty="0"/>
              <a:t>(chapter 3); </a:t>
            </a:r>
            <a:r>
              <a:rPr lang="en-US" sz="1000" i="1" dirty="0"/>
              <a:t>running against God </a:t>
            </a:r>
            <a:r>
              <a:rPr lang="en-US" sz="1000" dirty="0"/>
              <a:t>(chapter 4).  I find it interesting that God answers Jonah’s self pity (where he uses a plant to sprout up and wither as a lesson that even the Ninevites deserved compassion) with a rhetorical question that closes out the book: “And should not I pity Nineveh, that great city, in which there are more than 120,000 persons who do not know their right hand from their left, and also much cattle?” Note: the inference that the 120,000 did not know their “right hand from the left” possibly implies a state of innocence making the number of inhabitants much greater (thought to be about 600,000 when it was captured in 612 B.C.).</a:t>
            </a:r>
          </a:p>
          <a:p>
            <a:endParaRPr lang="en-US" sz="1000" dirty="0"/>
          </a:p>
          <a:p>
            <a:r>
              <a:rPr lang="en-US" sz="1000" b="1" u="sng" dirty="0"/>
              <a:t>Application</a:t>
            </a:r>
          </a:p>
          <a:p>
            <a:endParaRPr lang="en-US" sz="1000" dirty="0"/>
          </a:p>
          <a:p>
            <a:pPr marL="685800" lvl="1" indent="-228600">
              <a:buFont typeface="+mj-lt"/>
              <a:buAutoNum type="arabicPeriod"/>
            </a:pPr>
            <a:r>
              <a:rPr lang="en-US" sz="1000" dirty="0"/>
              <a:t>Be careful we do not become judgmental:  salvation depends on God, not us.  That’s a good thing.  Like Jonah, we might be less gracious and merciful than God is (as demonstrated with the Ninevites).  </a:t>
            </a:r>
          </a:p>
          <a:p>
            <a:pPr marL="685800" lvl="1" indent="-228600">
              <a:buFont typeface="+mj-lt"/>
              <a:buAutoNum type="arabicPeriod"/>
            </a:pPr>
            <a:r>
              <a:rPr lang="en-US" sz="1000" dirty="0"/>
              <a:t>Be careful about deciding who is worthy of salvation: the Pharisees griped about Jesus fraternizing with the sinners and publicans.  Yet the spiritually sick are the very ones needing the gospel. </a:t>
            </a:r>
          </a:p>
          <a:p>
            <a:pPr marL="685800" lvl="1" indent="-228600">
              <a:buFont typeface="+mj-lt"/>
              <a:buAutoNum type="arabicPeriod"/>
            </a:pPr>
            <a:r>
              <a:rPr lang="en-US" sz="1000" dirty="0"/>
              <a:t>Be careful you do not see yourself as superior: The gospel is a the great equalizer and everyone deserves to hear it.  </a:t>
            </a:r>
          </a:p>
          <a:p>
            <a:pPr marL="685800" lvl="1" indent="-228600">
              <a:buFont typeface="+mj-lt"/>
              <a:buAutoNum type="arabicPeriod"/>
            </a:pPr>
            <a:r>
              <a:rPr lang="en-US" sz="1000" dirty="0"/>
              <a:t>God longs after people.  He wants the sinners outside (like Nineveh) to repent, and He wants sinners inside (like Jonah - he certainly had warts) to love the sinners who are outside.  </a:t>
            </a:r>
          </a:p>
          <a:p>
            <a:pPr marL="685800" lvl="1" indent="-228600">
              <a:buFont typeface="+mj-lt"/>
              <a:buAutoNum type="arabicPeriod"/>
            </a:pPr>
            <a:endParaRPr lang="en-US" sz="1000" dirty="0"/>
          </a:p>
          <a:p>
            <a:r>
              <a:rPr lang="en-US" sz="1000" b="1" u="sng" dirty="0"/>
              <a:t>Key thought</a:t>
            </a:r>
            <a:r>
              <a:rPr lang="en-US" sz="1000" dirty="0"/>
              <a:t>: How about us? Is there anyone we are withholding the gospel from because we think their sin is too great and they are undeserving? </a:t>
            </a:r>
            <a:endParaRPr lang="en-US" sz="1000" b="1" u="sng" dirty="0"/>
          </a:p>
          <a:p>
            <a:pPr marL="685800" lvl="1" indent="-228600">
              <a:buFont typeface="+mj-lt"/>
              <a:buAutoNum type="arabicPeriod"/>
            </a:pPr>
            <a:endParaRPr lang="en-US" sz="1000"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30</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4000"/>
            <a:ext cx="5270500" cy="3952875"/>
          </a:xfrm>
        </p:spPr>
      </p:sp>
      <p:sp>
        <p:nvSpPr>
          <p:cNvPr id="3" name="Notes Placeholder 2"/>
          <p:cNvSpPr>
            <a:spLocks noGrp="1"/>
          </p:cNvSpPr>
          <p:nvPr>
            <p:ph type="body" idx="1"/>
          </p:nvPr>
        </p:nvSpPr>
        <p:spPr>
          <a:xfrm>
            <a:off x="196850" y="4457700"/>
            <a:ext cx="6705599" cy="4673600"/>
          </a:xfrm>
        </p:spPr>
        <p:txBody>
          <a:bodyPr>
            <a:normAutofit lnSpcReduction="10000"/>
          </a:bodyPr>
          <a:lstStyle/>
          <a:p>
            <a:r>
              <a:rPr lang="en-US" sz="1000" dirty="0"/>
              <a:t>Jonah has the dubious honor of being the only prophet who ran away from his commission.  However, God caught up with him and brought him to his knees.  Jonah barely tells us anything about himself prior to his calling to Nineveh (Assyria) -- only that he was the son of </a:t>
            </a:r>
            <a:r>
              <a:rPr lang="en-US" sz="1000" dirty="0" err="1"/>
              <a:t>Amittai</a:t>
            </a:r>
            <a:r>
              <a:rPr lang="en-US" sz="1000" dirty="0"/>
              <a:t>.  However, 2 Kings 14:25 tells us that Israel’s king, Jeroboam II “He restored the border of Israel from </a:t>
            </a:r>
            <a:r>
              <a:rPr lang="en-US" sz="1000" dirty="0" err="1"/>
              <a:t>Lebo-hamath</a:t>
            </a:r>
            <a:r>
              <a:rPr lang="en-US" sz="1000" dirty="0"/>
              <a:t> as far as the Sea of the Arabah, according to the word of the Lord, the God of Israel, which he spoke by his servant Jonah the son of </a:t>
            </a:r>
            <a:r>
              <a:rPr lang="en-US" sz="1000" dirty="0" err="1"/>
              <a:t>Amittai</a:t>
            </a:r>
            <a:r>
              <a:rPr lang="en-US" sz="1000" dirty="0"/>
              <a:t>, the prophet, who was from Gath-</a:t>
            </a:r>
            <a:r>
              <a:rPr lang="en-US" sz="1000" dirty="0" err="1"/>
              <a:t>hepher</a:t>
            </a:r>
            <a:r>
              <a:rPr lang="en-US" sz="1000" i="1" dirty="0"/>
              <a:t>.”  </a:t>
            </a:r>
            <a:r>
              <a:rPr lang="en-US" sz="1000" dirty="0"/>
              <a:t>We know that Jeroboam II reigned in the northern kingdom from 793-753 B.C.  That means Jonah would have ministered in the northern kingdom at least thirty years prior to Assyria’s invasion of Israel in 722 B.C.  Nineveh was the capital of  Assyria.  It could be that Jonah heard of Assyria’s impending invasion from other prophets, like Amos.  If so, that would be one reason why Jonah fled as he did.  Since Jesus uses Jonah’s imprisonment by the great fish as a foreshadowing of his death and resurrection, it argues against the idea that the book is allegorical or mythical, as some suggest.  Unlike most other prophetic portions of the Old Testament, Jonah is a narrative of a single prophetic mission - to Nineveh -  the great enemy and menace of Israel.  The book can be divided into two commissions: (1) In chapters 1-2, he refused the first commission; (2) In chapter 3-4, after being pursued and humbled, Jonah obeys the second commission to preach to the Ninevites (although he wasn’t happy about it, 4:1).  A brief outline has him </a:t>
            </a:r>
            <a:r>
              <a:rPr lang="en-US" sz="1000" i="1" dirty="0"/>
              <a:t>running from God </a:t>
            </a:r>
            <a:r>
              <a:rPr lang="en-US" sz="1000" dirty="0"/>
              <a:t>(chapter 1); </a:t>
            </a:r>
            <a:r>
              <a:rPr lang="en-US" sz="1000" i="1" dirty="0"/>
              <a:t>running to God </a:t>
            </a:r>
            <a:r>
              <a:rPr lang="en-US" sz="1000" dirty="0"/>
              <a:t>(chapter 2); </a:t>
            </a:r>
            <a:r>
              <a:rPr lang="en-US" sz="1000" i="1" dirty="0"/>
              <a:t>running with God </a:t>
            </a:r>
            <a:r>
              <a:rPr lang="en-US" sz="1000" dirty="0"/>
              <a:t>(chapter 3); </a:t>
            </a:r>
            <a:r>
              <a:rPr lang="en-US" sz="1000" i="1" dirty="0"/>
              <a:t>running against God </a:t>
            </a:r>
            <a:r>
              <a:rPr lang="en-US" sz="1000" dirty="0"/>
              <a:t>(chapter 4).  I find it interesting that God answers Jonah’s self pity (where he uses a plant to sprout up and wither as a lesson that even the Ninevites deserved compassion) with a rhetorical question that closes out the book: “And should not I pity Nineveh, that great city, in which there are more than 120,000 persons who do not know their right hand from their left, and also much cattle?” Note: the inference that the 120,000 did not know their “right hand from the left” possibly implies a state of innocence making the number of inhabitants much greater (thought to be about 600,000 when it was captured in 612 B.C.).</a:t>
            </a:r>
          </a:p>
          <a:p>
            <a:endParaRPr lang="en-US" sz="1000" dirty="0"/>
          </a:p>
          <a:p>
            <a:r>
              <a:rPr lang="en-US" sz="1000" b="1" u="sng" dirty="0"/>
              <a:t>Application</a:t>
            </a:r>
          </a:p>
          <a:p>
            <a:endParaRPr lang="en-US" sz="1000" dirty="0"/>
          </a:p>
          <a:p>
            <a:pPr marL="685800" lvl="1" indent="-228600">
              <a:buFont typeface="+mj-lt"/>
              <a:buAutoNum type="arabicPeriod"/>
            </a:pPr>
            <a:r>
              <a:rPr lang="en-US" sz="1000" dirty="0"/>
              <a:t>Be careful we do not become judgmental:  salvation depends on God, not us.  That’s a good thing.  Like Jonah, we might be less gracious and merciful than God is (as demonstrated with the Ninevites).  </a:t>
            </a:r>
          </a:p>
          <a:p>
            <a:pPr marL="685800" lvl="1" indent="-228600">
              <a:buFont typeface="+mj-lt"/>
              <a:buAutoNum type="arabicPeriod"/>
            </a:pPr>
            <a:r>
              <a:rPr lang="en-US" sz="1000" dirty="0"/>
              <a:t>Be careful about deciding who is worthy of salvation: the Pharisees griped about Jesus fraternizing with the sinners and publicans.  Yet the spiritually sick are the very ones needing the gospel. </a:t>
            </a:r>
          </a:p>
          <a:p>
            <a:pPr marL="685800" lvl="1" indent="-228600">
              <a:buFont typeface="+mj-lt"/>
              <a:buAutoNum type="arabicPeriod"/>
            </a:pPr>
            <a:r>
              <a:rPr lang="en-US" sz="1000" dirty="0"/>
              <a:t>Be careful you do not see yourself as superior: The gospel is a the great equalizer and everyone deserves to hear it.  </a:t>
            </a:r>
          </a:p>
          <a:p>
            <a:pPr marL="685800" lvl="1" indent="-228600">
              <a:buFont typeface="+mj-lt"/>
              <a:buAutoNum type="arabicPeriod"/>
            </a:pPr>
            <a:r>
              <a:rPr lang="en-US" sz="1000" dirty="0"/>
              <a:t>God longs after people.  He wants the sinners outside (like Nineveh) to repent, and He wants sinners inside (like Jonah - he certainly had warts) to love the sinners who are outside.  </a:t>
            </a:r>
          </a:p>
          <a:p>
            <a:pPr marL="685800" lvl="1" indent="-228600">
              <a:buFont typeface="+mj-lt"/>
              <a:buAutoNum type="arabicPeriod"/>
            </a:pPr>
            <a:endParaRPr lang="en-US" sz="1000" dirty="0"/>
          </a:p>
          <a:p>
            <a:r>
              <a:rPr lang="en-US" sz="1000" b="1" u="sng" dirty="0"/>
              <a:t>Key thought</a:t>
            </a:r>
            <a:r>
              <a:rPr lang="en-US" sz="1000" dirty="0"/>
              <a:t>: How about us? Is there anyone we are withholding the gospel from because we think their sin is too great and they are undeserving? </a:t>
            </a:r>
            <a:endParaRPr lang="en-US" sz="1000" b="1" u="sng" dirty="0"/>
          </a:p>
          <a:p>
            <a:pPr marL="685800" lvl="1" indent="-228600">
              <a:buFont typeface="+mj-lt"/>
              <a:buAutoNum type="arabicPeriod"/>
            </a:pPr>
            <a:endParaRPr lang="en-US" sz="1000"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4000"/>
            <a:ext cx="5270500" cy="3952875"/>
          </a:xfrm>
        </p:spPr>
      </p:sp>
      <p:sp>
        <p:nvSpPr>
          <p:cNvPr id="3" name="Notes Placeholder 2"/>
          <p:cNvSpPr>
            <a:spLocks noGrp="1"/>
          </p:cNvSpPr>
          <p:nvPr>
            <p:ph type="body" idx="1"/>
          </p:nvPr>
        </p:nvSpPr>
        <p:spPr>
          <a:xfrm>
            <a:off x="196850" y="4457700"/>
            <a:ext cx="6705599" cy="4673600"/>
          </a:xfrm>
        </p:spPr>
        <p:txBody>
          <a:bodyPr>
            <a:normAutofit lnSpcReduction="10000"/>
          </a:bodyPr>
          <a:lstStyle/>
          <a:p>
            <a:r>
              <a:rPr lang="en-US" sz="1000" dirty="0"/>
              <a:t>Jonah has the dubious honor of being the only prophet who ran away from his commission.  However, God caught up with him and brought him to his knees.  Jonah barely tells us anything about himself prior to his calling to Nineveh (Assyria) -- only that he was the son of </a:t>
            </a:r>
            <a:r>
              <a:rPr lang="en-US" sz="1000" dirty="0" err="1"/>
              <a:t>Amittai</a:t>
            </a:r>
            <a:r>
              <a:rPr lang="en-US" sz="1000" dirty="0"/>
              <a:t>.  However, 2 Kings 14:25 tells us that Israel’s king, Jeroboam II “He restored the border of Israel from </a:t>
            </a:r>
            <a:r>
              <a:rPr lang="en-US" sz="1000" dirty="0" err="1"/>
              <a:t>Lebo-hamath</a:t>
            </a:r>
            <a:r>
              <a:rPr lang="en-US" sz="1000" dirty="0"/>
              <a:t> as far as the Sea of the Arabah, according to the word of the Lord, the God of Israel, which he spoke by his servant Jonah the son of </a:t>
            </a:r>
            <a:r>
              <a:rPr lang="en-US" sz="1000" dirty="0" err="1"/>
              <a:t>Amittai</a:t>
            </a:r>
            <a:r>
              <a:rPr lang="en-US" sz="1000" dirty="0"/>
              <a:t>, the prophet, who was from Gath-</a:t>
            </a:r>
            <a:r>
              <a:rPr lang="en-US" sz="1000" dirty="0" err="1"/>
              <a:t>hepher</a:t>
            </a:r>
            <a:r>
              <a:rPr lang="en-US" sz="1000" i="1" dirty="0"/>
              <a:t>.”  </a:t>
            </a:r>
            <a:r>
              <a:rPr lang="en-US" sz="1000" dirty="0"/>
              <a:t>We know that Jeroboam II reigned in the northern kingdom from 793-753 B.C.  That means Jonah would have ministered in the northern kingdom at least thirty years prior to Assyria’s invasion of Israel in 722 B.C.  Nineveh was the capital of  Assyria.  It could be that Jonah heard of Assyria’s impending invasion from other prophets, like Amos.  If so, that would be one reason why Jonah fled as he did.  Since Jesus uses Jonah’s imprisonment by the great fish as a foreshadowing of his death and resurrection, it argues against the idea that the book is allegorical or mythical, as some suggest.  Unlike most other prophetic portions of the Old Testament, Jonah is a narrative of a single prophetic mission - to Nineveh -  the great enemy and menace of Israel.  The book can be divided into two commissions: (1) In chapters 1-2, he refused the first commission; (2) In chapter 3-4, after being pursued and humbled, Jonah obeys the second commission to preach to the Ninevites (although he wasn’t happy about it, 4:1).  A brief outline has him </a:t>
            </a:r>
            <a:r>
              <a:rPr lang="en-US" sz="1000" i="1" dirty="0"/>
              <a:t>running from God </a:t>
            </a:r>
            <a:r>
              <a:rPr lang="en-US" sz="1000" dirty="0"/>
              <a:t>(chapter 1); </a:t>
            </a:r>
            <a:r>
              <a:rPr lang="en-US" sz="1000" i="1" dirty="0"/>
              <a:t>running to God </a:t>
            </a:r>
            <a:r>
              <a:rPr lang="en-US" sz="1000" dirty="0"/>
              <a:t>(chapter 2); </a:t>
            </a:r>
            <a:r>
              <a:rPr lang="en-US" sz="1000" i="1" dirty="0"/>
              <a:t>running with God </a:t>
            </a:r>
            <a:r>
              <a:rPr lang="en-US" sz="1000" dirty="0"/>
              <a:t>(chapter 3); </a:t>
            </a:r>
            <a:r>
              <a:rPr lang="en-US" sz="1000" i="1" dirty="0"/>
              <a:t>running against God </a:t>
            </a:r>
            <a:r>
              <a:rPr lang="en-US" sz="1000" dirty="0"/>
              <a:t>(chapter 4).  I find it interesting that God answers Jonah’s self pity (where he uses a plant to sprout up and wither as a lesson that even the Ninevites deserved compassion) with a rhetorical question that closes out the book: “And should not I pity Nineveh, that great city, in which there are more than 120,000 persons who do not know their right hand from their left, and also much cattle?” Note: the inference that the 120,000 did not know their “right hand from the left” possibly implies a state of innocence making the number of inhabitants much greater (thought to be about 600,000 when it was captured in 612 B.C.).</a:t>
            </a:r>
          </a:p>
          <a:p>
            <a:endParaRPr lang="en-US" sz="1000" dirty="0"/>
          </a:p>
          <a:p>
            <a:r>
              <a:rPr lang="en-US" sz="1000" b="1" u="sng" dirty="0"/>
              <a:t>Application</a:t>
            </a:r>
          </a:p>
          <a:p>
            <a:endParaRPr lang="en-US" sz="1000" dirty="0"/>
          </a:p>
          <a:p>
            <a:pPr marL="685800" lvl="1" indent="-228600">
              <a:buFont typeface="+mj-lt"/>
              <a:buAutoNum type="arabicPeriod"/>
            </a:pPr>
            <a:r>
              <a:rPr lang="en-US" sz="1000" dirty="0"/>
              <a:t>Be careful we do not become judgmental:  salvation depends on God, not us.  That’s a good thing.  Like Jonah, we might be less gracious and merciful than God is (as demonstrated with the Ninevites).  </a:t>
            </a:r>
          </a:p>
          <a:p>
            <a:pPr marL="685800" lvl="1" indent="-228600">
              <a:buFont typeface="+mj-lt"/>
              <a:buAutoNum type="arabicPeriod"/>
            </a:pPr>
            <a:r>
              <a:rPr lang="en-US" sz="1000" dirty="0"/>
              <a:t>Be careful about deciding who is worthy of salvation: the Pharisees griped about Jesus fraternizing with the sinners and publicans.  Yet the spiritually sick are the very ones needing the gospel. </a:t>
            </a:r>
          </a:p>
          <a:p>
            <a:pPr marL="685800" lvl="1" indent="-228600">
              <a:buFont typeface="+mj-lt"/>
              <a:buAutoNum type="arabicPeriod"/>
            </a:pPr>
            <a:r>
              <a:rPr lang="en-US" sz="1000" dirty="0"/>
              <a:t>Be careful you do not see yourself as superior: The gospel is a the great equalizer and everyone deserves to hear it.  </a:t>
            </a:r>
          </a:p>
          <a:p>
            <a:pPr marL="685800" lvl="1" indent="-228600">
              <a:buFont typeface="+mj-lt"/>
              <a:buAutoNum type="arabicPeriod"/>
            </a:pPr>
            <a:r>
              <a:rPr lang="en-US" sz="1000" dirty="0"/>
              <a:t>God longs after people.  He wants the sinners outside (like Nineveh) to repent, and He wants sinners inside (like Jonah - he certainly had warts) to love the sinners who are outside.  </a:t>
            </a:r>
          </a:p>
          <a:p>
            <a:pPr marL="685800" lvl="1" indent="-228600">
              <a:buFont typeface="+mj-lt"/>
              <a:buAutoNum type="arabicPeriod"/>
            </a:pPr>
            <a:endParaRPr lang="en-US" sz="1000" dirty="0"/>
          </a:p>
          <a:p>
            <a:r>
              <a:rPr lang="en-US" sz="1000" b="1" u="sng" dirty="0"/>
              <a:t>Key thought</a:t>
            </a:r>
            <a:r>
              <a:rPr lang="en-US" sz="1000" dirty="0"/>
              <a:t>: How about us? Is there anyone we are withholding the gospel from because we think their sin is too great and they are undeserving? </a:t>
            </a:r>
            <a:endParaRPr lang="en-US" sz="1000" b="1" u="sng" dirty="0"/>
          </a:p>
          <a:p>
            <a:pPr marL="685800" lvl="1" indent="-228600">
              <a:buFont typeface="+mj-lt"/>
              <a:buAutoNum type="arabicPeriod"/>
            </a:pPr>
            <a:endParaRPr lang="en-US" sz="1000"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2</a:t>
            </a:fld>
            <a:endParaRPr lang="en-US" dirty="0"/>
          </a:p>
        </p:txBody>
      </p:sp>
    </p:spTree>
    <p:extLst>
      <p:ext uri="{BB962C8B-B14F-4D97-AF65-F5344CB8AC3E}">
        <p14:creationId xmlns:p14="http://schemas.microsoft.com/office/powerpoint/2010/main" val="228710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25215-F6D9-4905-B048-55294588421D}" type="slidenum">
              <a:rPr lang="en-US" smtClean="0"/>
              <a:pPr/>
              <a:t>3</a:t>
            </a:fld>
            <a:endParaRPr lang="en-US" dirty="0"/>
          </a:p>
        </p:txBody>
      </p:sp>
    </p:spTree>
    <p:extLst>
      <p:ext uri="{BB962C8B-B14F-4D97-AF65-F5344CB8AC3E}">
        <p14:creationId xmlns:p14="http://schemas.microsoft.com/office/powerpoint/2010/main" val="266811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4</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5</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92138"/>
            <a:ext cx="5892800" cy="4419600"/>
          </a:xfrm>
          <a:solidFill>
            <a:srgbClr val="FFFF00"/>
          </a:solidFill>
        </p:spPr>
      </p:sp>
      <p:sp>
        <p:nvSpPr>
          <p:cNvPr id="3" name="Notes Placeholder 2"/>
          <p:cNvSpPr>
            <a:spLocks noGrp="1"/>
          </p:cNvSpPr>
          <p:nvPr>
            <p:ph type="body" idx="1"/>
          </p:nvPr>
        </p:nvSpPr>
        <p:spPr>
          <a:xfrm>
            <a:off x="425451" y="5226050"/>
            <a:ext cx="5964238" cy="3455988"/>
          </a:xfrm>
        </p:spPr>
        <p:txBody>
          <a:bodyPr/>
          <a:lstStyle/>
          <a:p>
            <a:endParaRPr lang="en-US"/>
          </a:p>
        </p:txBody>
      </p:sp>
      <p:sp>
        <p:nvSpPr>
          <p:cNvPr id="4" name="Slide Number Placeholder 3"/>
          <p:cNvSpPr>
            <a:spLocks noGrp="1"/>
          </p:cNvSpPr>
          <p:nvPr>
            <p:ph type="sldNum" sz="quarter" idx="10"/>
          </p:nvPr>
        </p:nvSpPr>
        <p:spPr/>
        <p:txBody>
          <a:bodyPr/>
          <a:lstStyle/>
          <a:p>
            <a:fld id="{86E33552-28B7-9F48-96EF-6F521705AA6A}" type="slidenum">
              <a:rPr lang="en-US" smtClean="0"/>
              <a:t>6</a:t>
            </a:fld>
            <a:endParaRPr lang="en-US"/>
          </a:p>
        </p:txBody>
      </p:sp>
    </p:spTree>
    <p:extLst>
      <p:ext uri="{BB962C8B-B14F-4D97-AF65-F5344CB8AC3E}">
        <p14:creationId xmlns:p14="http://schemas.microsoft.com/office/powerpoint/2010/main" val="205750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25215-F6D9-4905-B048-55294588421D}" type="slidenum">
              <a:rPr lang="en-US" smtClean="0"/>
              <a:pPr/>
              <a:t>7</a:t>
            </a:fld>
            <a:endParaRPr lang="en-US"/>
          </a:p>
        </p:txBody>
      </p:sp>
    </p:spTree>
    <p:extLst>
      <p:ext uri="{BB962C8B-B14F-4D97-AF65-F5344CB8AC3E}">
        <p14:creationId xmlns:p14="http://schemas.microsoft.com/office/powerpoint/2010/main" val="115276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8</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4000"/>
            <a:ext cx="5270500" cy="3952875"/>
          </a:xfrm>
        </p:spPr>
      </p:sp>
      <p:sp>
        <p:nvSpPr>
          <p:cNvPr id="3" name="Notes Placeholder 2"/>
          <p:cNvSpPr>
            <a:spLocks noGrp="1"/>
          </p:cNvSpPr>
          <p:nvPr>
            <p:ph type="body" idx="1"/>
          </p:nvPr>
        </p:nvSpPr>
        <p:spPr>
          <a:xfrm>
            <a:off x="196850" y="4457700"/>
            <a:ext cx="6705599" cy="4673600"/>
          </a:xfrm>
        </p:spPr>
        <p:txBody>
          <a:bodyPr>
            <a:normAutofit lnSpcReduction="10000"/>
          </a:bodyPr>
          <a:lstStyle/>
          <a:p>
            <a:r>
              <a:rPr lang="en-US" sz="1000" dirty="0"/>
              <a:t>Jonah has the dubious honor of being the only prophet who ran away from his commission.  However, God caught up with him and brought him to his knees.  Jonah barely tells us anything about himself prior to his calling to Nineveh (Assyria) -- only that he was the son of </a:t>
            </a:r>
            <a:r>
              <a:rPr lang="en-US" sz="1000" dirty="0" err="1"/>
              <a:t>Amittai</a:t>
            </a:r>
            <a:r>
              <a:rPr lang="en-US" sz="1000" dirty="0"/>
              <a:t>.  However, 2 Kings 14:25 tells us that Israel’s king, Jeroboam II “He restored the border of Israel from </a:t>
            </a:r>
            <a:r>
              <a:rPr lang="en-US" sz="1000" dirty="0" err="1"/>
              <a:t>Lebo-hamath</a:t>
            </a:r>
            <a:r>
              <a:rPr lang="en-US" sz="1000" dirty="0"/>
              <a:t> as far as the Sea of the Arabah, according to the word of the Lord, the God of Israel, which he spoke by his servant Jonah the son of </a:t>
            </a:r>
            <a:r>
              <a:rPr lang="en-US" sz="1000" dirty="0" err="1"/>
              <a:t>Amittai</a:t>
            </a:r>
            <a:r>
              <a:rPr lang="en-US" sz="1000" dirty="0"/>
              <a:t>, the prophet, who was from Gath-</a:t>
            </a:r>
            <a:r>
              <a:rPr lang="en-US" sz="1000" dirty="0" err="1"/>
              <a:t>hepher</a:t>
            </a:r>
            <a:r>
              <a:rPr lang="en-US" sz="1000" i="1" dirty="0"/>
              <a:t>.”  </a:t>
            </a:r>
            <a:r>
              <a:rPr lang="en-US" sz="1000" dirty="0"/>
              <a:t>We know that Jeroboam II reigned in the northern kingdom from 793-753 B.C.  That means Jonah would have ministered in the northern kingdom at least thirty years prior to Assyria’s invasion of Israel in 722 B.C.  Nineveh was the capital of  Assyria.  It could be that Jonah heard of Assyria’s impending invasion from other prophets, like Amos.  If so, that would be one reason why Jonah fled as he did.  Since Jesus uses Jonah’s imprisonment by the great fish as a foreshadowing of his death and resurrection, it argues against the idea that the book is allegorical or mythical, as some suggest.  Unlike most other prophetic portions of the Old Testament, Jonah is a narrative of a single prophetic mission - to Nineveh -  the great enemy and menace of Israel.  The book can be divided into two commissions: (1) In chapters 1-2, he refused the first commission; (2) In chapter 3-4, after being pursued and humbled, Jonah obeys the second commission to preach to the Ninevites (although he wasn’t happy about it, 4:1).  A brief outline has him </a:t>
            </a:r>
            <a:r>
              <a:rPr lang="en-US" sz="1000" i="1" dirty="0"/>
              <a:t>running from God </a:t>
            </a:r>
            <a:r>
              <a:rPr lang="en-US" sz="1000" dirty="0"/>
              <a:t>(chapter 1); </a:t>
            </a:r>
            <a:r>
              <a:rPr lang="en-US" sz="1000" i="1" dirty="0"/>
              <a:t>running to God </a:t>
            </a:r>
            <a:r>
              <a:rPr lang="en-US" sz="1000" dirty="0"/>
              <a:t>(chapter 2); </a:t>
            </a:r>
            <a:r>
              <a:rPr lang="en-US" sz="1000" i="1" dirty="0"/>
              <a:t>running with God </a:t>
            </a:r>
            <a:r>
              <a:rPr lang="en-US" sz="1000" dirty="0"/>
              <a:t>(chapter 3); </a:t>
            </a:r>
            <a:r>
              <a:rPr lang="en-US" sz="1000" i="1" dirty="0"/>
              <a:t>running against God </a:t>
            </a:r>
            <a:r>
              <a:rPr lang="en-US" sz="1000" dirty="0"/>
              <a:t>(chapter 4).  I find it interesting that God answers Jonah’s self pity (where he uses a plant to sprout up and wither as a lesson that even the Ninevites deserved compassion) with a rhetorical question that closes out the book: “And should not I pity Nineveh, that great city, in which there are more than 120,000 persons who do not know their right hand from their left, and also much cattle?” Note: the inference that the 120,000 did not know their “right hand from the left” possibly implies a state of innocence making the number of inhabitants much greater (thought to be about 600,000 when it was captured in 612 B.C.).</a:t>
            </a:r>
          </a:p>
          <a:p>
            <a:endParaRPr lang="en-US" sz="1000" dirty="0"/>
          </a:p>
          <a:p>
            <a:r>
              <a:rPr lang="en-US" sz="1000" b="1" u="sng" dirty="0"/>
              <a:t>Application</a:t>
            </a:r>
          </a:p>
          <a:p>
            <a:endParaRPr lang="en-US" sz="1000" dirty="0"/>
          </a:p>
          <a:p>
            <a:pPr marL="685800" lvl="1" indent="-228600">
              <a:buFont typeface="+mj-lt"/>
              <a:buAutoNum type="arabicPeriod"/>
            </a:pPr>
            <a:r>
              <a:rPr lang="en-US" sz="1000" dirty="0"/>
              <a:t>Be careful we do not become judgmental:  salvation depends on God, not us.  That’s a good thing.  Like Jonah, we might be less gracious and merciful than God is (as demonstrated with the Ninevites).  </a:t>
            </a:r>
          </a:p>
          <a:p>
            <a:pPr marL="685800" lvl="1" indent="-228600">
              <a:buFont typeface="+mj-lt"/>
              <a:buAutoNum type="arabicPeriod"/>
            </a:pPr>
            <a:r>
              <a:rPr lang="en-US" sz="1000" dirty="0"/>
              <a:t>Be careful about deciding who is worthy of salvation: the Pharisees griped about Jesus fraternizing with the sinners and publicans.  Yet the spiritually sick are the very ones needing the gospel. </a:t>
            </a:r>
          </a:p>
          <a:p>
            <a:pPr marL="685800" lvl="1" indent="-228600">
              <a:buFont typeface="+mj-lt"/>
              <a:buAutoNum type="arabicPeriod"/>
            </a:pPr>
            <a:r>
              <a:rPr lang="en-US" sz="1000" dirty="0"/>
              <a:t>Be careful you do not see yourself as superior: The gospel is a the great equalizer and everyone deserves to hear it.  </a:t>
            </a:r>
          </a:p>
          <a:p>
            <a:pPr marL="685800" lvl="1" indent="-228600">
              <a:buFont typeface="+mj-lt"/>
              <a:buAutoNum type="arabicPeriod"/>
            </a:pPr>
            <a:r>
              <a:rPr lang="en-US" sz="1000" dirty="0"/>
              <a:t>God longs after people.  He wants the sinners outside (like Nineveh) to repent, and He wants sinners inside (like Jonah - he certainly had warts) to love the sinners who are outside.  </a:t>
            </a:r>
          </a:p>
          <a:p>
            <a:pPr marL="685800" lvl="1" indent="-228600">
              <a:buFont typeface="+mj-lt"/>
              <a:buAutoNum type="arabicPeriod"/>
            </a:pPr>
            <a:endParaRPr lang="en-US" sz="1000" dirty="0"/>
          </a:p>
          <a:p>
            <a:r>
              <a:rPr lang="en-US" sz="1000" b="1" u="sng" dirty="0"/>
              <a:t>Key thought</a:t>
            </a:r>
            <a:r>
              <a:rPr lang="en-US" sz="1000" dirty="0"/>
              <a:t>: How about us? Is there anyone we are withholding the gospel from because we think their sin is too great and they are undeserving? </a:t>
            </a:r>
            <a:endParaRPr lang="en-US" sz="1000" b="1" u="sng" dirty="0"/>
          </a:p>
          <a:p>
            <a:pPr marL="685800" lvl="1" indent="-228600">
              <a:buFont typeface="+mj-lt"/>
              <a:buAutoNum type="arabicPeriod"/>
            </a:pPr>
            <a:endParaRPr lang="en-US" sz="1000" dirty="0"/>
          </a:p>
        </p:txBody>
      </p:sp>
      <p:sp>
        <p:nvSpPr>
          <p:cNvPr id="4" name="Slide Number Placeholder 3"/>
          <p:cNvSpPr>
            <a:spLocks noGrp="1"/>
          </p:cNvSpPr>
          <p:nvPr>
            <p:ph type="sldNum" sz="quarter" idx="10"/>
          </p:nvPr>
        </p:nvSpPr>
        <p:spPr/>
        <p:txBody>
          <a:bodyPr/>
          <a:lstStyle/>
          <a:p>
            <a:fld id="{B3B25215-F6D9-4905-B048-5529458842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12/30/22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12/30/22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Jonah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Introduction</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176212" y="1524000"/>
            <a:ext cx="8791575" cy="5449824"/>
          </a:xfrm>
        </p:spPr>
        <p:txBody>
          <a:bodyPr>
            <a:normAutofit/>
          </a:bodyPr>
          <a:lstStyle/>
          <a:p>
            <a:pPr marL="89154" indent="0">
              <a:buNone/>
            </a:pPr>
            <a:r>
              <a:rPr lang="en-US" sz="2200" dirty="0"/>
              <a:t>“Here in the midst of Jeroboam II’s reign, sometime around 780-775 B.C., is found one of the most interesting ministries ever recorded.  God selects a man from southern Galilee by the name of Jonah to take a special message of repentance to the heathen Assyrians living in the great metropolitan area of Nineveh....The basic improbability of the mission, as viewed through Jonah’s human eyes, is underscored when Jonah attempts to evade his responsibility and is swallowed by a large fish which God miraculously provides for the occasion.  Thereby convinced of God’s limitless power, Jonah proceeds to deliver the message that Nineveh is about to be destroyed and that repentance is in order.   To his surprise, and even disappointment, Nineveh’s inhabitants repent and are saved from the threatened destruction.” --- F. LaGard Smith, Narrative Bible, page 755 </a:t>
            </a:r>
          </a:p>
        </p:txBody>
      </p:sp>
    </p:spTree>
    <p:extLst>
      <p:ext uri="{BB962C8B-B14F-4D97-AF65-F5344CB8AC3E}">
        <p14:creationId xmlns:p14="http://schemas.microsoft.com/office/powerpoint/2010/main" val="231444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176212" y="1524000"/>
            <a:ext cx="8791575" cy="5449824"/>
          </a:xfrm>
        </p:spPr>
        <p:txBody>
          <a:bodyPr>
            <a:normAutofit/>
          </a:bodyPr>
          <a:lstStyle/>
          <a:p>
            <a:pPr marL="89154" indent="0">
              <a:buNone/>
            </a:pPr>
            <a:r>
              <a:rPr lang="en-US" sz="2400" dirty="0"/>
              <a:t>The book of Jonah, written primarily in the third person, does not explicitly name the prophet as the author of his own account, but we have no reason to doubt either the inspiration or the historical veracity of the book.  Identified in verse 1 as the son of </a:t>
            </a:r>
            <a:r>
              <a:rPr lang="en-US" sz="2400" dirty="0" err="1"/>
              <a:t>Amittai</a:t>
            </a:r>
            <a:r>
              <a:rPr lang="en-US" sz="2400" dirty="0"/>
              <a:t>, Jonah came from a town called Gath-</a:t>
            </a:r>
            <a:r>
              <a:rPr lang="en-US" sz="2400" dirty="0" err="1"/>
              <a:t>hepher</a:t>
            </a:r>
            <a:r>
              <a:rPr lang="en-US" sz="2400" dirty="0"/>
              <a:t>, near Nazareth in the area that later came to be known as Galilee (2 Kings 14:25).  This makes Jonah one of the few prophets who hailed from the northern kingdom of Israel.</a:t>
            </a:r>
          </a:p>
          <a:p>
            <a:pPr marL="89154" indent="0">
              <a:buNone/>
            </a:pPr>
            <a:endParaRPr lang="en-US" sz="2200" dirty="0"/>
          </a:p>
        </p:txBody>
      </p:sp>
    </p:spTree>
    <p:extLst>
      <p:ext uri="{BB962C8B-B14F-4D97-AF65-F5344CB8AC3E}">
        <p14:creationId xmlns:p14="http://schemas.microsoft.com/office/powerpoint/2010/main" val="360046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190500" y="1408176"/>
            <a:ext cx="8851900" cy="5449824"/>
          </a:xfrm>
        </p:spPr>
        <p:txBody>
          <a:bodyPr>
            <a:noAutofit/>
          </a:bodyPr>
          <a:lstStyle/>
          <a:p>
            <a:pPr marL="89154" indent="0">
              <a:buNone/>
            </a:pPr>
            <a:r>
              <a:rPr lang="en-US" sz="2000" dirty="0"/>
              <a:t>During Jonah’s years as a prophet, Israel stood tall among the nations, though in a political rather than a spiritual sense.  The reign of Jeroboam II (793–753 BC), who was an evil king before the Lord, saw Israel’s borders expand to their greatest extent since the time of Solomon. Increased prosperity resulted in a materialistic culture that thrived on injustice to the poor and oppressed, one of the key messages of Jonah’s prophetic contemporary, Amos.</a:t>
            </a:r>
          </a:p>
          <a:p>
            <a:pPr marL="89154" indent="0">
              <a:buNone/>
            </a:pPr>
            <a:br>
              <a:rPr lang="en-US" sz="2000" dirty="0"/>
            </a:br>
            <a:r>
              <a:rPr lang="en-US" sz="2000" dirty="0"/>
              <a:t>However, rather than direct Jonah to prophesy to his own people, God commissioned him to the Assyrian capital of Nineveh. At first unwilling to make the journey northeast to deliver God’s message, Jonah turned and aimed for the farthest westward point known to him—Tarshish, located in modern-day Spain. After God eventually turned Jonah in the right direction, the prophet obediently prophesied to the people of Nineveh while </a:t>
            </a:r>
            <a:r>
              <a:rPr lang="en-US" sz="2000" dirty="0" err="1"/>
              <a:t>Ashurdan</a:t>
            </a:r>
            <a:r>
              <a:rPr lang="en-US" sz="2000" dirty="0"/>
              <a:t> III (772–754 BC) sat on the throne of Assyria.  Though Assyria had been in a politically weakened state for some time, by the time of Jonah their cruelty to captives and other undesirables was well-known in Israel, creating an obvious need for Jonah’s message of repentance.</a:t>
            </a:r>
          </a:p>
          <a:p>
            <a:pPr marL="89154" indent="0">
              <a:buNone/>
            </a:pPr>
            <a:endParaRPr lang="en-US" sz="2000" dirty="0"/>
          </a:p>
          <a:p>
            <a:pPr marL="89154" indent="0">
              <a:buNone/>
            </a:pPr>
            <a:endParaRPr lang="en-US" sz="2100" dirty="0"/>
          </a:p>
        </p:txBody>
      </p:sp>
    </p:spTree>
    <p:extLst>
      <p:ext uri="{BB962C8B-B14F-4D97-AF65-F5344CB8AC3E}">
        <p14:creationId xmlns:p14="http://schemas.microsoft.com/office/powerpoint/2010/main" val="169730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Jonah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34471" y="1408176"/>
            <a:ext cx="8848164" cy="5474143"/>
          </a:xfrm>
        </p:spPr>
        <p:txBody>
          <a:bodyPr>
            <a:noAutofit/>
          </a:bodyPr>
          <a:lstStyle/>
          <a:p>
            <a:pPr marL="89154" indent="0">
              <a:buNone/>
            </a:pPr>
            <a:r>
              <a:rPr lang="en-US" sz="2400" dirty="0"/>
              <a:t>Jonah was one of only four writing prophets that Jesus mentioned by name during His earthly ministry (Isaiah, Daniel, and Zechariah were the others). But Jonah received more than a mere mention. Jesus actually identified Himself with the prophet’s three-day sojourn in the belly of the great fish, noting it as a foreshadowing of His own death, when Jesus would spend three days “in the heart of the earth,” before His resurrection (Matthew 12:39–41).  Jesus’s identification with the prophet at the lowest point of Jonah’s life finds echoes in the book of Hebrews, where it teaches that Jesus “had to be made like His brethren in all things, so that He might become a merciful and faithful high priest” (Hebrews 2:17).  The book of Jonah stands as an important link in the prophetic chain, giving readers a glimpse of Christ’s death and resurrection hundreds of years before they actually occurred.</a:t>
            </a:r>
          </a:p>
          <a:p>
            <a:pPr marL="89154" indent="0">
              <a:buNone/>
            </a:pPr>
            <a:endParaRPr lang="en-US" sz="2000" dirty="0"/>
          </a:p>
          <a:p>
            <a:pPr marL="89154" indent="0">
              <a:buNone/>
            </a:pPr>
            <a:endParaRPr lang="en-US" sz="2000" dirty="0"/>
          </a:p>
        </p:txBody>
      </p:sp>
    </p:spTree>
    <p:extLst>
      <p:ext uri="{BB962C8B-B14F-4D97-AF65-F5344CB8AC3E}">
        <p14:creationId xmlns:p14="http://schemas.microsoft.com/office/powerpoint/2010/main" val="427122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441513"/>
            <a:ext cx="8915400" cy="6059424"/>
          </a:xfrm>
        </p:spPr>
        <p:txBody>
          <a:bodyPr>
            <a:noAutofit/>
          </a:bodyPr>
          <a:lstStyle/>
          <a:p>
            <a:pPr marL="89154" indent="0">
              <a:buNone/>
            </a:pPr>
            <a:r>
              <a:rPr lang="en-US" sz="2400" dirty="0"/>
              <a:t>When the call of God came to him, Jonah could not see beyond his own selfish desire for God to punish the Assyrians. How could God want him to take a message of mercy to such people? Before Jonah could relay God’s message, he had to be broken. He had to learn something about the mercy of the Lord.  Through his flight to Tarshish, his shipwreck, and his time in the great fish, Jonah was convinced in a powerful way that all salvation comes from the Lord (Jonah 2:9).  And because of God’s supreme power, only God decides where to pour out His salvation and His mercy (4:11).</a:t>
            </a:r>
          </a:p>
        </p:txBody>
      </p:sp>
    </p:spTree>
    <p:extLst>
      <p:ext uri="{BB962C8B-B14F-4D97-AF65-F5344CB8AC3E}">
        <p14:creationId xmlns:p14="http://schemas.microsoft.com/office/powerpoint/2010/main" val="23135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85750" y="1714500"/>
            <a:ext cx="8629650" cy="4686301"/>
          </a:xfrm>
        </p:spPr>
        <p:txBody>
          <a:bodyPr>
            <a:normAutofit fontScale="92500" lnSpcReduction="10000"/>
          </a:bodyPr>
          <a:lstStyle/>
          <a:p>
            <a:pPr marL="118872" indent="0">
              <a:buNone/>
            </a:pPr>
            <a:r>
              <a:rPr lang="en-US" sz="2400" dirty="0"/>
              <a:t>Do you ever find yourself fighting God—your desires pulling you one way, God’s desires pulling you another? Jonah found himself in that very position, but his own desire won out over God’s for a time. Or so he thought. As we often see in our own lives, God accomplished His purposes through Jonah even though it meant God doling out a heavy dose of humility on a prideful and unwilling heart.</a:t>
            </a:r>
          </a:p>
          <a:p>
            <a:pPr marL="118872" indent="0">
              <a:buNone/>
            </a:pPr>
            <a:endParaRPr lang="en-US" sz="2400" dirty="0"/>
          </a:p>
          <a:p>
            <a:pPr marL="118872" indent="0">
              <a:buNone/>
            </a:pPr>
            <a:r>
              <a:rPr lang="en-US" sz="2400" dirty="0"/>
              <a:t>While Jonah eventually departed and proclaimed God’s message, the lesson of his story does not end there.  Jonah prophesied to Nineveh but he wasn’t happy about it (Jonah 4:1).  Herein we find another touchstone for our lives: aligning our desires with God’s is always a process.  Just because we go through the motions of following God’s will does not mean our hearts are aligned with His. God wanted Jonah’s actions and his heart.  He wants ours as well.</a:t>
            </a:r>
          </a:p>
        </p:txBody>
      </p:sp>
    </p:spTree>
    <p:extLst>
      <p:ext uri="{BB962C8B-B14F-4D97-AF65-F5344CB8AC3E}">
        <p14:creationId xmlns:p14="http://schemas.microsoft.com/office/powerpoint/2010/main" val="348766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Running From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866899" y="2147608"/>
            <a:ext cx="7980218"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1:1-2   </a:t>
            </a:r>
            <a:r>
              <a:rPr lang="en-US" sz="2000" b="1" i="1" dirty="0">
                <a:solidFill>
                  <a:srgbClr val="002060"/>
                </a:solidFill>
                <a:latin typeface="Arial" panose="020B0604020202020204" pitchFamily="34" charset="0"/>
                <a:cs typeface="Arial" panose="020B0604020202020204" pitchFamily="34" charset="0"/>
              </a:rPr>
              <a:t>Now the word of the LORD came to Jonah the son of </a:t>
            </a:r>
            <a:r>
              <a:rPr lang="en-US" sz="2000" b="1" i="1" dirty="0" err="1">
                <a:solidFill>
                  <a:srgbClr val="002060"/>
                </a:solidFill>
                <a:latin typeface="Arial" panose="020B0604020202020204" pitchFamily="34" charset="0"/>
                <a:cs typeface="Arial" panose="020B0604020202020204" pitchFamily="34" charset="0"/>
              </a:rPr>
              <a:t>Amittai</a:t>
            </a:r>
            <a:r>
              <a:rPr lang="en-US" sz="2000" b="1" i="1" dirty="0">
                <a:solidFill>
                  <a:srgbClr val="002060"/>
                </a:solidFill>
                <a:latin typeface="Arial" panose="020B0604020202020204" pitchFamily="34" charset="0"/>
                <a:cs typeface="Arial" panose="020B0604020202020204" pitchFamily="34" charset="0"/>
              </a:rPr>
              <a:t>, saying, "Arise, go to Nineveh, that great city, and cry out against it; for their wickedness has come up before Me."</a:t>
            </a:r>
          </a:p>
        </p:txBody>
      </p:sp>
      <p:sp>
        <p:nvSpPr>
          <p:cNvPr id="6" name="TextBox 5"/>
          <p:cNvSpPr txBox="1"/>
          <p:nvPr/>
        </p:nvSpPr>
        <p:spPr>
          <a:xfrm>
            <a:off x="296884" y="1747498"/>
            <a:ext cx="589616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commissions Jonah to preach in Nineveh.</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296884" y="3162487"/>
            <a:ext cx="419057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Jonah rebels against God's plan.</a:t>
            </a:r>
          </a:p>
        </p:txBody>
      </p:sp>
      <p:sp>
        <p:nvSpPr>
          <p:cNvPr id="8" name="TextBox 7"/>
          <p:cNvSpPr txBox="1"/>
          <p:nvPr/>
        </p:nvSpPr>
        <p:spPr>
          <a:xfrm>
            <a:off x="866899" y="3562597"/>
            <a:ext cx="8146472"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1:3   </a:t>
            </a:r>
            <a:r>
              <a:rPr lang="en-US" sz="2000" b="1" i="1" dirty="0">
                <a:solidFill>
                  <a:srgbClr val="002060"/>
                </a:solidFill>
                <a:latin typeface="Arial" panose="020B0604020202020204" pitchFamily="34" charset="0"/>
                <a:cs typeface="Arial" panose="020B0604020202020204" pitchFamily="34" charset="0"/>
              </a:rPr>
              <a:t>But Jonah arose to flee to </a:t>
            </a:r>
            <a:r>
              <a:rPr lang="en-US" sz="2000" b="1" i="1" dirty="0" err="1">
                <a:solidFill>
                  <a:srgbClr val="002060"/>
                </a:solidFill>
                <a:latin typeface="Arial" panose="020B0604020202020204" pitchFamily="34" charset="0"/>
                <a:cs typeface="Arial" panose="020B0604020202020204" pitchFamily="34" charset="0"/>
              </a:rPr>
              <a:t>Tarshish</a:t>
            </a:r>
            <a:r>
              <a:rPr lang="en-US" sz="2000" b="1" i="1" dirty="0">
                <a:solidFill>
                  <a:srgbClr val="002060"/>
                </a:solidFill>
                <a:latin typeface="Arial" panose="020B0604020202020204" pitchFamily="34" charset="0"/>
                <a:cs typeface="Arial" panose="020B0604020202020204" pitchFamily="34" charset="0"/>
              </a:rPr>
              <a:t> from the presence of the LORD. He went down to Joppa, and found a ship going to </a:t>
            </a:r>
            <a:r>
              <a:rPr lang="en-US" sz="2000" b="1" i="1" dirty="0" err="1">
                <a:solidFill>
                  <a:srgbClr val="002060"/>
                </a:solidFill>
                <a:latin typeface="Arial" panose="020B0604020202020204" pitchFamily="34" charset="0"/>
                <a:cs typeface="Arial" panose="020B0604020202020204" pitchFamily="34" charset="0"/>
              </a:rPr>
              <a:t>Tarshish</a:t>
            </a:r>
            <a:r>
              <a:rPr lang="en-US" sz="2000" b="1" i="1" dirty="0">
                <a:solidFill>
                  <a:srgbClr val="002060"/>
                </a:solidFill>
                <a:latin typeface="Arial" panose="020B0604020202020204" pitchFamily="34" charset="0"/>
                <a:cs typeface="Arial" panose="020B0604020202020204" pitchFamily="34" charset="0"/>
              </a:rPr>
              <a:t>; so he paid the fare, and went down into it, to go with them to </a:t>
            </a:r>
            <a:r>
              <a:rPr lang="en-US" sz="2000" b="1" i="1" dirty="0" err="1">
                <a:solidFill>
                  <a:srgbClr val="002060"/>
                </a:solidFill>
                <a:latin typeface="Arial" panose="020B0604020202020204" pitchFamily="34" charset="0"/>
                <a:cs typeface="Arial" panose="020B0604020202020204" pitchFamily="34" charset="0"/>
              </a:rPr>
              <a:t>Tarshish</a:t>
            </a:r>
            <a:r>
              <a:rPr lang="en-US" sz="2000" b="1" i="1" dirty="0">
                <a:solidFill>
                  <a:srgbClr val="002060"/>
                </a:solidFill>
                <a:latin typeface="Arial" panose="020B0604020202020204" pitchFamily="34" charset="0"/>
                <a:cs typeface="Arial" panose="020B0604020202020204" pitchFamily="34" charset="0"/>
              </a:rPr>
              <a:t> from the presence of the LORD.</a:t>
            </a:r>
          </a:p>
        </p:txBody>
      </p:sp>
      <p:sp>
        <p:nvSpPr>
          <p:cNvPr id="9" name="TextBox 8"/>
          <p:cNvSpPr txBox="1"/>
          <p:nvPr/>
        </p:nvSpPr>
        <p:spPr>
          <a:xfrm>
            <a:off x="306784" y="4906137"/>
            <a:ext cx="8540333"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is the only prophet in scripture that attempts to totally run away from a commission by God.  </a:t>
            </a:r>
          </a:p>
        </p:txBody>
      </p:sp>
      <p:sp>
        <p:nvSpPr>
          <p:cNvPr id="10" name="TextBox 9"/>
          <p:cNvSpPr txBox="1"/>
          <p:nvPr/>
        </p:nvSpPr>
        <p:spPr>
          <a:xfrm>
            <a:off x="5070764" y="6293922"/>
            <a:ext cx="348044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(All scripture quotes from NKJV)</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1</a:t>
            </a:r>
          </a:p>
        </p:txBody>
      </p:sp>
    </p:spTree>
    <p:extLst>
      <p:ext uri="{BB962C8B-B14F-4D97-AF65-F5344CB8AC3E}">
        <p14:creationId xmlns:p14="http://schemas.microsoft.com/office/powerpoint/2010/main" val="112373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Running From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688774" y="1981358"/>
            <a:ext cx="8241470" cy="393954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Jonah 1:4-5   </a:t>
            </a:r>
            <a:r>
              <a:rPr lang="en-US" b="1" i="1" dirty="0">
                <a:solidFill>
                  <a:srgbClr val="002060"/>
                </a:solidFill>
                <a:latin typeface="Arial" panose="020B0604020202020204" pitchFamily="34" charset="0"/>
                <a:cs typeface="Arial" panose="020B0604020202020204" pitchFamily="34" charset="0"/>
              </a:rPr>
              <a:t>But the LORD sent out a great wind on the sea, and there was a mighty tempest on the sea, so that the ship was about to be broken up. Then the mariners were afraid; and every man cried out to his god . . .</a:t>
            </a:r>
          </a:p>
          <a:p>
            <a:endParaRPr lang="en-US" sz="800" b="1" i="1" dirty="0">
              <a:solidFill>
                <a:srgbClr val="00206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Jonah 1:7  </a:t>
            </a:r>
            <a:r>
              <a:rPr lang="en-US" b="1" i="1" dirty="0">
                <a:solidFill>
                  <a:srgbClr val="002060"/>
                </a:solidFill>
                <a:latin typeface="Arial" panose="020B0604020202020204" pitchFamily="34" charset="0"/>
                <a:cs typeface="Arial" panose="020B0604020202020204" pitchFamily="34" charset="0"/>
              </a:rPr>
              <a:t>And they said to one another, "Come, let us cast lots, that we may know for whose cause this trouble has come upon us." So they cast lots, and the lot fell on Jonah.</a:t>
            </a:r>
          </a:p>
          <a:p>
            <a:endParaRPr lang="en-US" sz="800" b="1" i="1" dirty="0">
              <a:solidFill>
                <a:srgbClr val="00206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Jonah 1:10-12   </a:t>
            </a:r>
            <a:r>
              <a:rPr lang="en-US" b="1" i="1" dirty="0">
                <a:solidFill>
                  <a:srgbClr val="002060"/>
                </a:solidFill>
                <a:latin typeface="Arial" panose="020B0604020202020204" pitchFamily="34" charset="0"/>
                <a:cs typeface="Arial" panose="020B0604020202020204" pitchFamily="34" charset="0"/>
              </a:rPr>
              <a:t>Then the men were exceedingly afraid, and said to him, "Why have you done this?" For the men knew that he fled from the presence of the LORD, because he had told them.  Then they said to him, "What shall we do to you that the sea may be calm for us?" - for the sea was growing more tempestuous.  And he said to them, "Pick me up and throw me into the sea; then the sea will become calm for you.  For I know that this great tempest is because of me."</a:t>
            </a:r>
          </a:p>
        </p:txBody>
      </p:sp>
      <p:sp>
        <p:nvSpPr>
          <p:cNvPr id="6" name="TextBox 5"/>
          <p:cNvSpPr txBox="1"/>
          <p:nvPr/>
        </p:nvSpPr>
        <p:spPr>
          <a:xfrm>
            <a:off x="296884" y="1581248"/>
            <a:ext cx="707757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But God executes a plan for Jonah to preach in Nineveh.</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296884" y="5928236"/>
            <a:ext cx="8716487" cy="707886"/>
          </a:xfrm>
          <a:prstGeom prst="rect">
            <a:avLst/>
          </a:prstGeom>
          <a:noFill/>
        </p:spPr>
        <p:txBody>
          <a:bodyPr wrap="square" rtlCol="0">
            <a:spAutoFit/>
          </a:bodyPr>
          <a:lstStyle/>
          <a:p>
            <a:r>
              <a:rPr lang="en-US" sz="2000" b="1" dirty="0">
                <a:solidFill>
                  <a:schemeClr val="accent6">
                    <a:lumMod val="50000"/>
                  </a:schemeClr>
                </a:solidFill>
                <a:latin typeface="Arial" panose="020B0604020202020204" pitchFamily="34" charset="0"/>
                <a:cs typeface="Arial" panose="020B0604020202020204" pitchFamily="34" charset="0"/>
              </a:rPr>
              <a:t>Had Jonah decided that death was preferable to preaching to Nineveh, or was he just resigned to punishment for disobeying God?</a:t>
            </a:r>
          </a:p>
        </p:txBody>
      </p:sp>
      <p:sp>
        <p:nvSpPr>
          <p:cNvPr id="9" name="Rounded Rectangle 8"/>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1</a:t>
            </a:r>
          </a:p>
        </p:txBody>
      </p:sp>
    </p:spTree>
    <p:extLst>
      <p:ext uri="{BB962C8B-B14F-4D97-AF65-F5344CB8AC3E}">
        <p14:creationId xmlns:p14="http://schemas.microsoft.com/office/powerpoint/2010/main" val="34237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Running From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866899" y="1862608"/>
            <a:ext cx="7802088"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1:13-14  </a:t>
            </a:r>
            <a:r>
              <a:rPr lang="en-US" sz="2000" b="1" i="1" dirty="0">
                <a:solidFill>
                  <a:srgbClr val="002060"/>
                </a:solidFill>
                <a:latin typeface="Arial" panose="020B0604020202020204" pitchFamily="34" charset="0"/>
                <a:cs typeface="Arial" panose="020B0604020202020204" pitchFamily="34" charset="0"/>
              </a:rPr>
              <a:t> Nevertheless the men rowed hard to return to land, but they could not, for the sea continued to grow more tempestuous against them.  Therefore they cried out to the LORD and said, "We pray, O LORD, please do not let us perish for this man's life, and do not charge us with innocent blood; for You, O LORD, have done as it pleased You." </a:t>
            </a:r>
          </a:p>
        </p:txBody>
      </p:sp>
      <p:sp>
        <p:nvSpPr>
          <p:cNvPr id="6" name="TextBox 5"/>
          <p:cNvSpPr txBox="1"/>
          <p:nvPr/>
        </p:nvSpPr>
        <p:spPr>
          <a:xfrm>
            <a:off x="296884" y="1533748"/>
            <a:ext cx="605326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mariners acted more honorable than Jonah.</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296884" y="3739284"/>
            <a:ext cx="649087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They clearly recognized the power of the true God.</a:t>
            </a:r>
          </a:p>
        </p:txBody>
      </p:sp>
      <p:sp>
        <p:nvSpPr>
          <p:cNvPr id="8" name="TextBox 7"/>
          <p:cNvSpPr txBox="1"/>
          <p:nvPr/>
        </p:nvSpPr>
        <p:spPr>
          <a:xfrm>
            <a:off x="866899" y="4108763"/>
            <a:ext cx="8146472"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1:15-16 </a:t>
            </a:r>
            <a:r>
              <a:rPr lang="en-US" sz="2000" b="1" i="1" dirty="0">
                <a:solidFill>
                  <a:srgbClr val="002060"/>
                </a:solidFill>
                <a:latin typeface="Arial" panose="020B0604020202020204" pitchFamily="34" charset="0"/>
                <a:cs typeface="Arial" panose="020B0604020202020204" pitchFamily="34" charset="0"/>
              </a:rPr>
              <a:t> So they picked up Jonah and threw him into the sea, and the sea ceased from its raging.  Then the men feared the LORD exceedingly, and offered a sacrifice to the LORD and took vows. </a:t>
            </a:r>
          </a:p>
        </p:txBody>
      </p:sp>
      <p:sp>
        <p:nvSpPr>
          <p:cNvPr id="9" name="TextBox 8"/>
          <p:cNvSpPr txBox="1"/>
          <p:nvPr/>
        </p:nvSpPr>
        <p:spPr>
          <a:xfrm>
            <a:off x="948450" y="5671114"/>
            <a:ext cx="8146472"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1:17 </a:t>
            </a:r>
            <a:r>
              <a:rPr lang="en-US" sz="2000" b="1" i="1" dirty="0">
                <a:solidFill>
                  <a:srgbClr val="002060"/>
                </a:solidFill>
                <a:latin typeface="Arial" panose="020B0604020202020204" pitchFamily="34" charset="0"/>
                <a:cs typeface="Arial" panose="020B0604020202020204" pitchFamily="34" charset="0"/>
              </a:rPr>
              <a:t> Now the LORD had prepared a great fish to swallow Jonah. And Jonah was in the belly of the fish three days and three nights. </a:t>
            </a:r>
          </a:p>
        </p:txBody>
      </p:sp>
      <p:sp>
        <p:nvSpPr>
          <p:cNvPr id="10" name="TextBox 9"/>
          <p:cNvSpPr txBox="1"/>
          <p:nvPr/>
        </p:nvSpPr>
        <p:spPr>
          <a:xfrm>
            <a:off x="294909" y="5316684"/>
            <a:ext cx="788709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saves Jonah because he still had a task to do for the Lord.</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1</a:t>
            </a:r>
          </a:p>
        </p:txBody>
      </p:sp>
    </p:spTree>
    <p:extLst>
      <p:ext uri="{BB962C8B-B14F-4D97-AF65-F5344CB8AC3E}">
        <p14:creationId xmlns:p14="http://schemas.microsoft.com/office/powerpoint/2010/main" val="400270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Jonah</a:t>
            </a:r>
          </a:p>
        </p:txBody>
      </p:sp>
      <p:sp>
        <p:nvSpPr>
          <p:cNvPr id="3" name="Content Placeholder 2"/>
          <p:cNvSpPr>
            <a:spLocks noGrp="1"/>
          </p:cNvSpPr>
          <p:nvPr>
            <p:ph idx="1"/>
          </p:nvPr>
        </p:nvSpPr>
        <p:spPr>
          <a:xfrm>
            <a:off x="914400" y="12954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105400"/>
            <a:ext cx="1676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53300" y="5067300"/>
            <a:ext cx="1905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0198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105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199" y="3657600"/>
            <a:ext cx="1609965" cy="369332"/>
          </a:xfrm>
          <a:prstGeom prst="rect">
            <a:avLst/>
          </a:prstGeom>
          <a:noFill/>
        </p:spPr>
        <p:txBody>
          <a:bodyPr wrap="square" rtlCol="0">
            <a:spAutoFit/>
          </a:bodyPr>
          <a:lstStyle/>
          <a:p>
            <a:r>
              <a:rPr lang="en-US" dirty="0"/>
              <a:t>  </a:t>
            </a:r>
            <a:r>
              <a:rPr lang="en-US" sz="1600" dirty="0"/>
              <a:t>Chapter 1</a:t>
            </a:r>
          </a:p>
        </p:txBody>
      </p:sp>
      <p:sp>
        <p:nvSpPr>
          <p:cNvPr id="118" name="TextBox 117"/>
          <p:cNvSpPr txBox="1"/>
          <p:nvPr/>
        </p:nvSpPr>
        <p:spPr>
          <a:xfrm>
            <a:off x="6477000" y="3657600"/>
            <a:ext cx="2057400" cy="338554"/>
          </a:xfrm>
          <a:prstGeom prst="rect">
            <a:avLst/>
          </a:prstGeom>
          <a:noFill/>
        </p:spPr>
        <p:txBody>
          <a:bodyPr wrap="square" rtlCol="0">
            <a:spAutoFit/>
          </a:bodyPr>
          <a:lstStyle/>
          <a:p>
            <a:r>
              <a:rPr lang="en-US" sz="1600" dirty="0"/>
              <a:t>           Chapter 4</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352800"/>
            <a:ext cx="1295400" cy="646331"/>
          </a:xfrm>
          <a:prstGeom prst="rect">
            <a:avLst/>
          </a:prstGeom>
          <a:noFill/>
        </p:spPr>
        <p:txBody>
          <a:bodyPr wrap="square" rtlCol="0">
            <a:spAutoFit/>
          </a:bodyPr>
          <a:lstStyle/>
          <a:p>
            <a:r>
              <a:rPr lang="en-US" dirty="0"/>
              <a:t>                </a:t>
            </a:r>
            <a:br>
              <a:rPr lang="en-US" dirty="0"/>
            </a:br>
            <a:r>
              <a:rPr lang="en-US" dirty="0"/>
              <a:t>   </a:t>
            </a:r>
            <a:r>
              <a:rPr lang="en-US" sz="1600" dirty="0"/>
              <a:t>Chapter 2</a:t>
            </a:r>
          </a:p>
        </p:txBody>
      </p:sp>
      <p:cxnSp>
        <p:nvCxnSpPr>
          <p:cNvPr id="67" name="Straight Connector 66"/>
          <p:cNvCxnSpPr/>
          <p:nvPr/>
        </p:nvCxnSpPr>
        <p:spPr>
          <a:xfrm rot="5400000">
            <a:off x="16383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219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3657600"/>
            <a:ext cx="1426479" cy="338554"/>
          </a:xfrm>
          <a:prstGeom prst="rect">
            <a:avLst/>
          </a:prstGeom>
          <a:noFill/>
        </p:spPr>
        <p:txBody>
          <a:bodyPr wrap="square" rtlCol="0">
            <a:spAutoFit/>
          </a:bodyPr>
          <a:lstStyle/>
          <a:p>
            <a:r>
              <a:rPr lang="en-US" sz="1600" dirty="0"/>
              <a:t>Chapter 3</a:t>
            </a:r>
          </a:p>
        </p:txBody>
      </p:sp>
      <p:sp>
        <p:nvSpPr>
          <p:cNvPr id="37" name="TextBox 36"/>
          <p:cNvSpPr txBox="1"/>
          <p:nvPr/>
        </p:nvSpPr>
        <p:spPr>
          <a:xfrm>
            <a:off x="152400" y="4343400"/>
            <a:ext cx="803425" cy="338554"/>
          </a:xfrm>
          <a:prstGeom prst="rect">
            <a:avLst/>
          </a:prstGeom>
          <a:noFill/>
        </p:spPr>
        <p:txBody>
          <a:bodyPr wrap="square" rtlCol="0">
            <a:spAutoFit/>
          </a:bodyPr>
          <a:lstStyle/>
          <a:p>
            <a:r>
              <a:rPr lang="en-US" sz="1600" b="1" dirty="0"/>
              <a:t>Theme</a:t>
            </a:r>
          </a:p>
        </p:txBody>
      </p:sp>
      <p:sp>
        <p:nvSpPr>
          <p:cNvPr id="38" name="TextBox 37"/>
          <p:cNvSpPr txBox="1"/>
          <p:nvPr/>
        </p:nvSpPr>
        <p:spPr>
          <a:xfrm>
            <a:off x="0" y="4724400"/>
            <a:ext cx="1124923" cy="338554"/>
          </a:xfrm>
          <a:prstGeom prst="rect">
            <a:avLst/>
          </a:prstGeom>
          <a:noFill/>
        </p:spPr>
        <p:txBody>
          <a:bodyPr wrap="square" rtlCol="0">
            <a:spAutoFit/>
          </a:bodyPr>
          <a:lstStyle/>
          <a:p>
            <a:r>
              <a:rPr lang="en-US" sz="1600" b="1" dirty="0"/>
              <a:t>Key Verses</a:t>
            </a:r>
          </a:p>
        </p:txBody>
      </p:sp>
      <p:sp>
        <p:nvSpPr>
          <p:cNvPr id="39" name="TextBox 38"/>
          <p:cNvSpPr txBox="1"/>
          <p:nvPr/>
        </p:nvSpPr>
        <p:spPr>
          <a:xfrm>
            <a:off x="-304800" y="5334000"/>
            <a:ext cx="1574378" cy="523220"/>
          </a:xfrm>
          <a:prstGeom prst="rect">
            <a:avLst/>
          </a:prstGeom>
          <a:noFill/>
        </p:spPr>
        <p:txBody>
          <a:bodyPr wrap="square" rtlCol="0">
            <a:spAutoFit/>
          </a:bodyPr>
          <a:lstStyle/>
          <a:p>
            <a:r>
              <a:rPr lang="en-US" sz="1400" dirty="0"/>
              <a:t>                 </a:t>
            </a:r>
            <a:r>
              <a:rPr lang="en-US" sz="1400" b="1" dirty="0"/>
              <a:t>Christ in </a:t>
            </a:r>
          </a:p>
          <a:p>
            <a:r>
              <a:rPr lang="en-US" sz="1400" b="1" dirty="0"/>
              <a:t>                   Jonah</a:t>
            </a:r>
          </a:p>
        </p:txBody>
      </p:sp>
      <p:sp>
        <p:nvSpPr>
          <p:cNvPr id="40" name="TextBox 39"/>
          <p:cNvSpPr txBox="1"/>
          <p:nvPr/>
        </p:nvSpPr>
        <p:spPr>
          <a:xfrm>
            <a:off x="1447800" y="1524000"/>
            <a:ext cx="1974399"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from God</a:t>
            </a:r>
          </a:p>
        </p:txBody>
      </p:sp>
      <p:sp>
        <p:nvSpPr>
          <p:cNvPr id="41" name="TextBox 40"/>
          <p:cNvSpPr txBox="1"/>
          <p:nvPr/>
        </p:nvSpPr>
        <p:spPr>
          <a:xfrm>
            <a:off x="3352800" y="1524000"/>
            <a:ext cx="1160574" cy="584775"/>
          </a:xfrm>
          <a:prstGeom prst="rect">
            <a:avLst/>
          </a:prstGeom>
          <a:noFill/>
        </p:spPr>
        <p:txBody>
          <a:bodyPr wrap="square" rtlCol="0">
            <a:spAutoFit/>
          </a:bodyPr>
          <a:lstStyle/>
          <a:p>
            <a:r>
              <a:rPr lang="en-US" sz="1600" dirty="0">
                <a:latin typeface="Arial Black" pitchFamily="34" charset="0"/>
              </a:rPr>
              <a:t>Running </a:t>
            </a:r>
          </a:p>
          <a:p>
            <a:r>
              <a:rPr lang="en-US" sz="1600" dirty="0">
                <a:latin typeface="Arial Black" pitchFamily="34" charset="0"/>
              </a:rPr>
              <a:t> to God</a:t>
            </a:r>
          </a:p>
        </p:txBody>
      </p:sp>
      <p:sp>
        <p:nvSpPr>
          <p:cNvPr id="43" name="TextBox 42"/>
          <p:cNvSpPr txBox="1"/>
          <p:nvPr/>
        </p:nvSpPr>
        <p:spPr>
          <a:xfrm>
            <a:off x="5029200" y="1524000"/>
            <a:ext cx="1358564"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with God</a:t>
            </a:r>
          </a:p>
        </p:txBody>
      </p:sp>
      <p:sp>
        <p:nvSpPr>
          <p:cNvPr id="45" name="TextBox 44"/>
          <p:cNvSpPr txBox="1"/>
          <p:nvPr/>
        </p:nvSpPr>
        <p:spPr>
          <a:xfrm>
            <a:off x="6781800" y="1524000"/>
            <a:ext cx="1933028" cy="584775"/>
          </a:xfrm>
          <a:prstGeom prst="rect">
            <a:avLst/>
          </a:prstGeom>
          <a:noFill/>
        </p:spPr>
        <p:txBody>
          <a:bodyPr wrap="square" rtlCol="0">
            <a:spAutoFit/>
          </a:bodyPr>
          <a:lstStyle/>
          <a:p>
            <a:r>
              <a:rPr lang="en-US" sz="1600" dirty="0">
                <a:latin typeface="Arial Black" pitchFamily="34" charset="0"/>
              </a:rPr>
              <a:t>   Running</a:t>
            </a:r>
          </a:p>
          <a:p>
            <a:r>
              <a:rPr lang="en-US" sz="1600" dirty="0">
                <a:latin typeface="Arial Black" pitchFamily="34" charset="0"/>
              </a:rPr>
              <a:t>ahead of God</a:t>
            </a:r>
          </a:p>
        </p:txBody>
      </p:sp>
      <p:sp>
        <p:nvSpPr>
          <p:cNvPr id="46" name="TextBox 45"/>
          <p:cNvSpPr txBox="1"/>
          <p:nvPr/>
        </p:nvSpPr>
        <p:spPr>
          <a:xfrm>
            <a:off x="1295400" y="2286000"/>
            <a:ext cx="1769292" cy="1323439"/>
          </a:xfrm>
          <a:prstGeom prst="rect">
            <a:avLst/>
          </a:prstGeom>
          <a:noFill/>
        </p:spPr>
        <p:txBody>
          <a:bodyPr wrap="square" rtlCol="0">
            <a:spAutoFit/>
          </a:bodyPr>
          <a:lstStyle/>
          <a:p>
            <a:pPr>
              <a:buFont typeface="Arial" pitchFamily="34" charset="0"/>
              <a:buChar char="•"/>
            </a:pPr>
            <a:r>
              <a:rPr lang="en-US" sz="1600" dirty="0"/>
              <a:t>First commission</a:t>
            </a:r>
          </a:p>
          <a:p>
            <a:r>
              <a:rPr lang="en-US" sz="1600" dirty="0"/>
              <a:t>       of Jonah</a:t>
            </a:r>
            <a:br>
              <a:rPr lang="en-US" sz="1600" dirty="0"/>
            </a:br>
            <a:endParaRPr lang="en-US" sz="1600" dirty="0"/>
          </a:p>
          <a:p>
            <a:pPr>
              <a:buFont typeface="Arial" pitchFamily="34" charset="0"/>
              <a:buChar char="•"/>
            </a:pPr>
            <a:r>
              <a:rPr lang="en-US" sz="1600" dirty="0"/>
              <a:t>    Results of </a:t>
            </a:r>
            <a:br>
              <a:rPr lang="en-US" sz="1600" dirty="0"/>
            </a:br>
            <a:r>
              <a:rPr lang="en-US" sz="1600" dirty="0"/>
              <a:t>   disobedience</a:t>
            </a:r>
          </a:p>
        </p:txBody>
      </p:sp>
      <p:sp>
        <p:nvSpPr>
          <p:cNvPr id="47" name="TextBox 46"/>
          <p:cNvSpPr txBox="1"/>
          <p:nvPr/>
        </p:nvSpPr>
        <p:spPr>
          <a:xfrm>
            <a:off x="3048000" y="2286000"/>
            <a:ext cx="1768548" cy="1077218"/>
          </a:xfrm>
          <a:prstGeom prst="rect">
            <a:avLst/>
          </a:prstGeom>
          <a:noFill/>
        </p:spPr>
        <p:txBody>
          <a:bodyPr wrap="square" rtlCol="0">
            <a:spAutoFit/>
          </a:bodyPr>
          <a:lstStyle/>
          <a:p>
            <a:pPr>
              <a:buFont typeface="Arial" pitchFamily="34" charset="0"/>
              <a:buChar char="•"/>
            </a:pPr>
            <a:r>
              <a:rPr lang="en-US" sz="1600" dirty="0"/>
              <a:t>Prayer of Jonah</a:t>
            </a:r>
            <a:br>
              <a:rPr lang="en-US" sz="1600" dirty="0"/>
            </a:br>
            <a:endParaRPr lang="en-US" sz="1600" dirty="0"/>
          </a:p>
          <a:p>
            <a:pPr>
              <a:buFont typeface="Arial" pitchFamily="34" charset="0"/>
              <a:buChar char="•"/>
            </a:pPr>
            <a:r>
              <a:rPr lang="en-US" sz="1600" dirty="0"/>
              <a:t>Communication</a:t>
            </a:r>
          </a:p>
          <a:p>
            <a:r>
              <a:rPr lang="en-US" sz="1600" dirty="0"/>
              <a:t>    with the Lord </a:t>
            </a:r>
          </a:p>
        </p:txBody>
      </p:sp>
      <p:sp>
        <p:nvSpPr>
          <p:cNvPr id="48" name="TextBox 47"/>
          <p:cNvSpPr txBox="1"/>
          <p:nvPr/>
        </p:nvSpPr>
        <p:spPr>
          <a:xfrm>
            <a:off x="4648200" y="2286000"/>
            <a:ext cx="2033043" cy="1323439"/>
          </a:xfrm>
          <a:prstGeom prst="rect">
            <a:avLst/>
          </a:prstGeom>
          <a:noFill/>
        </p:spPr>
        <p:txBody>
          <a:bodyPr wrap="square" rtlCol="0">
            <a:spAutoFit/>
          </a:bodyPr>
          <a:lstStyle/>
          <a:p>
            <a:pPr>
              <a:buFont typeface="Arial" pitchFamily="34" charset="0"/>
              <a:buChar char="•"/>
            </a:pPr>
            <a:r>
              <a:rPr lang="en-US" sz="1600" dirty="0"/>
              <a:t>Second commission</a:t>
            </a:r>
            <a:br>
              <a:rPr lang="en-US" sz="1600" dirty="0"/>
            </a:br>
            <a:r>
              <a:rPr lang="en-US" sz="1600" dirty="0"/>
              <a:t>            of Jonah</a:t>
            </a:r>
            <a:br>
              <a:rPr lang="en-US" sz="1600" dirty="0"/>
            </a:br>
            <a:endParaRPr lang="en-US" sz="1600" dirty="0"/>
          </a:p>
          <a:p>
            <a:pPr>
              <a:buFont typeface="Arial" pitchFamily="34" charset="0"/>
              <a:buChar char="•"/>
            </a:pPr>
            <a:r>
              <a:rPr lang="en-US" sz="1600" dirty="0"/>
              <a:t>          Results </a:t>
            </a:r>
          </a:p>
          <a:p>
            <a:r>
              <a:rPr lang="en-US" sz="1600" dirty="0"/>
              <a:t>      of obedience</a:t>
            </a:r>
          </a:p>
        </p:txBody>
      </p:sp>
      <p:sp>
        <p:nvSpPr>
          <p:cNvPr id="49" name="TextBox 48"/>
          <p:cNvSpPr txBox="1"/>
          <p:nvPr/>
        </p:nvSpPr>
        <p:spPr>
          <a:xfrm>
            <a:off x="6781800" y="2286000"/>
            <a:ext cx="1618724" cy="1323439"/>
          </a:xfrm>
          <a:prstGeom prst="rect">
            <a:avLst/>
          </a:prstGeom>
          <a:noFill/>
        </p:spPr>
        <p:txBody>
          <a:bodyPr wrap="square" rtlCol="0">
            <a:spAutoFit/>
          </a:bodyPr>
          <a:lstStyle/>
          <a:p>
            <a:pPr>
              <a:buFont typeface="Arial" pitchFamily="34" charset="0"/>
              <a:buChar char="•"/>
            </a:pPr>
            <a:r>
              <a:rPr lang="en-US" sz="1600" dirty="0"/>
              <a:t>   Prejudice</a:t>
            </a:r>
            <a:br>
              <a:rPr lang="en-US" sz="1600" dirty="0"/>
            </a:br>
            <a:r>
              <a:rPr lang="en-US" sz="1600" dirty="0"/>
              <a:t>     of Jonah</a:t>
            </a:r>
            <a:br>
              <a:rPr lang="en-US" sz="1600" dirty="0"/>
            </a:br>
            <a:endParaRPr lang="en-US" sz="1600" dirty="0"/>
          </a:p>
          <a:p>
            <a:pPr>
              <a:buFont typeface="Arial" pitchFamily="34" charset="0"/>
              <a:buChar char="•"/>
            </a:pPr>
            <a:r>
              <a:rPr lang="en-US" sz="1600" dirty="0"/>
              <a:t> Lessons from</a:t>
            </a:r>
            <a:br>
              <a:rPr lang="en-US" sz="1600" dirty="0"/>
            </a:br>
            <a:r>
              <a:rPr lang="en-US" sz="1600" dirty="0"/>
              <a:t>      the Lord</a:t>
            </a:r>
          </a:p>
        </p:txBody>
      </p:sp>
      <p:sp>
        <p:nvSpPr>
          <p:cNvPr id="50" name="TextBox 49"/>
          <p:cNvSpPr txBox="1"/>
          <p:nvPr/>
        </p:nvSpPr>
        <p:spPr>
          <a:xfrm>
            <a:off x="1295400" y="4343400"/>
            <a:ext cx="6874650" cy="369332"/>
          </a:xfrm>
          <a:prstGeom prst="rect">
            <a:avLst/>
          </a:prstGeom>
          <a:noFill/>
        </p:spPr>
        <p:txBody>
          <a:bodyPr wrap="square" rtlCol="0">
            <a:spAutoFit/>
          </a:bodyPr>
          <a:lstStyle/>
          <a:p>
            <a:r>
              <a:rPr lang="en-US" dirty="0"/>
              <a:t>God’s infinite mercy for all people; our reluctance to share His mercy</a:t>
            </a:r>
          </a:p>
        </p:txBody>
      </p:sp>
      <p:sp>
        <p:nvSpPr>
          <p:cNvPr id="51" name="TextBox 50"/>
          <p:cNvSpPr txBox="1"/>
          <p:nvPr/>
        </p:nvSpPr>
        <p:spPr>
          <a:xfrm>
            <a:off x="3429000" y="4724400"/>
            <a:ext cx="2209800" cy="369332"/>
          </a:xfrm>
          <a:prstGeom prst="rect">
            <a:avLst/>
          </a:prstGeom>
          <a:noFill/>
        </p:spPr>
        <p:txBody>
          <a:bodyPr wrap="square" rtlCol="0">
            <a:spAutoFit/>
          </a:bodyPr>
          <a:lstStyle/>
          <a:p>
            <a:r>
              <a:rPr lang="en-US" dirty="0"/>
              <a:t>             2:9; 4:11</a:t>
            </a:r>
          </a:p>
        </p:txBody>
      </p:sp>
      <p:sp>
        <p:nvSpPr>
          <p:cNvPr id="57" name="TextBox 56"/>
          <p:cNvSpPr txBox="1"/>
          <p:nvPr/>
        </p:nvSpPr>
        <p:spPr>
          <a:xfrm>
            <a:off x="1066800" y="5105400"/>
            <a:ext cx="7983672" cy="923330"/>
          </a:xfrm>
          <a:prstGeom prst="rect">
            <a:avLst/>
          </a:prstGeom>
          <a:noFill/>
        </p:spPr>
        <p:txBody>
          <a:bodyPr wrap="square" rtlCol="0">
            <a:spAutoFit/>
          </a:bodyPr>
          <a:lstStyle/>
          <a:p>
            <a:r>
              <a:rPr lang="en-US" dirty="0"/>
              <a:t>Jonah’s three days in the fish anticipates Christ’s death and resurrection.</a:t>
            </a:r>
          </a:p>
          <a:p>
            <a:r>
              <a:rPr lang="en-US" dirty="0"/>
              <a:t>The Ninevites’ salvation represents the salvation available to all people </a:t>
            </a:r>
          </a:p>
          <a:p>
            <a:r>
              <a:rPr lang="en-US" dirty="0"/>
              <a:t>in Christ  (Mt. 12:39-41; Lk. 11:29-32)</a:t>
            </a:r>
          </a:p>
        </p:txBody>
      </p:sp>
      <p:sp>
        <p:nvSpPr>
          <p:cNvPr id="4" name="TextBox 3">
            <a:extLst>
              <a:ext uri="{FF2B5EF4-FFF2-40B4-BE49-F238E27FC236}">
                <a16:creationId xmlns:a16="http://schemas.microsoft.com/office/drawing/2014/main" id="{C8AA6310-3E1A-3643-A0E2-23D66849F73B}"/>
              </a:ext>
            </a:extLst>
          </p:cNvPr>
          <p:cNvSpPr txBox="1"/>
          <p:nvPr/>
        </p:nvSpPr>
        <p:spPr>
          <a:xfrm>
            <a:off x="-24375" y="1518126"/>
            <a:ext cx="1310010" cy="2462213"/>
          </a:xfrm>
          <a:prstGeom prst="rect">
            <a:avLst/>
          </a:prstGeom>
          <a:noFill/>
        </p:spPr>
        <p:txBody>
          <a:bodyPr wrap="square" rtlCol="0">
            <a:spAutoFit/>
          </a:bodyPr>
          <a:lstStyle/>
          <a:p>
            <a:pPr algn="ctr"/>
            <a:r>
              <a:rPr lang="en-US" sz="1400" b="1" dirty="0"/>
              <a:t>…”for I knew that you are a gracious God and merciful, slow to anger and abounding in steadfast love, and relenting from disaster” </a:t>
            </a:r>
          </a:p>
          <a:p>
            <a:pPr algn="ctr"/>
            <a:r>
              <a:rPr lang="en-US" sz="1400" b="1" dirty="0"/>
              <a:t>(4:2b</a:t>
            </a:r>
            <a:r>
              <a:rPr lang="en-US" sz="1400" dirty="0"/>
              <a:t>)</a:t>
            </a:r>
            <a:endParaRPr lang="en-US" dirty="0"/>
          </a:p>
        </p:txBody>
      </p:sp>
      <p:sp>
        <p:nvSpPr>
          <p:cNvPr id="6" name="TextBox 5">
            <a:extLst>
              <a:ext uri="{FF2B5EF4-FFF2-40B4-BE49-F238E27FC236}">
                <a16:creationId xmlns:a16="http://schemas.microsoft.com/office/drawing/2014/main" id="{FB1FB57E-8DC6-354B-A6E5-8DD6A5FAD106}"/>
              </a:ext>
            </a:extLst>
          </p:cNvPr>
          <p:cNvSpPr txBox="1"/>
          <p:nvPr/>
        </p:nvSpPr>
        <p:spPr>
          <a:xfrm>
            <a:off x="955825" y="417576"/>
            <a:ext cx="1711175" cy="646331"/>
          </a:xfrm>
          <a:prstGeom prst="rect">
            <a:avLst/>
          </a:prstGeom>
          <a:solidFill>
            <a:schemeClr val="accent1"/>
          </a:solidFill>
        </p:spPr>
        <p:txBody>
          <a:bodyPr wrap="square" rtlCol="0">
            <a:spAutoFit/>
          </a:bodyPr>
          <a:lstStyle/>
          <a:p>
            <a:r>
              <a:rPr lang="en-US" b="1" dirty="0"/>
              <a:t>783 B.C. - 753 B.C. circa</a:t>
            </a:r>
          </a:p>
        </p:txBody>
      </p:sp>
      <p:sp>
        <p:nvSpPr>
          <p:cNvPr id="7" name="TextBox 6">
            <a:extLst>
              <a:ext uri="{FF2B5EF4-FFF2-40B4-BE49-F238E27FC236}">
                <a16:creationId xmlns:a16="http://schemas.microsoft.com/office/drawing/2014/main" id="{2D120A31-9FD6-044D-9870-93035D308FBE}"/>
              </a:ext>
            </a:extLst>
          </p:cNvPr>
          <p:cNvSpPr txBox="1"/>
          <p:nvPr/>
        </p:nvSpPr>
        <p:spPr>
          <a:xfrm>
            <a:off x="6855870" y="428909"/>
            <a:ext cx="1762104" cy="646331"/>
          </a:xfrm>
          <a:prstGeom prst="rect">
            <a:avLst/>
          </a:prstGeom>
          <a:solidFill>
            <a:schemeClr val="accent1"/>
          </a:solidFill>
        </p:spPr>
        <p:txBody>
          <a:bodyPr wrap="square" rtlCol="0">
            <a:spAutoFit/>
          </a:bodyPr>
          <a:lstStyle/>
          <a:p>
            <a:r>
              <a:rPr lang="en-US" b="1" dirty="0"/>
              <a:t>Name means “Dove”</a:t>
            </a:r>
          </a:p>
        </p:txBody>
      </p:sp>
    </p:spTree>
    <p:extLst>
      <p:ext uri="{BB962C8B-B14F-4D97-AF65-F5344CB8AC3E}">
        <p14:creationId xmlns:p14="http://schemas.microsoft.com/office/powerpoint/2010/main" val="142429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Jonah</a:t>
            </a:r>
          </a:p>
        </p:txBody>
      </p:sp>
      <p:sp>
        <p:nvSpPr>
          <p:cNvPr id="3" name="Content Placeholder 2"/>
          <p:cNvSpPr>
            <a:spLocks noGrp="1"/>
          </p:cNvSpPr>
          <p:nvPr>
            <p:ph idx="1"/>
          </p:nvPr>
        </p:nvSpPr>
        <p:spPr>
          <a:xfrm>
            <a:off x="914400" y="12954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105400"/>
            <a:ext cx="1676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53300" y="5067300"/>
            <a:ext cx="1905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0198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105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199" y="3657600"/>
            <a:ext cx="1609965" cy="369332"/>
          </a:xfrm>
          <a:prstGeom prst="rect">
            <a:avLst/>
          </a:prstGeom>
          <a:noFill/>
        </p:spPr>
        <p:txBody>
          <a:bodyPr wrap="square" rtlCol="0">
            <a:spAutoFit/>
          </a:bodyPr>
          <a:lstStyle/>
          <a:p>
            <a:r>
              <a:rPr lang="en-US" dirty="0"/>
              <a:t>  </a:t>
            </a:r>
            <a:r>
              <a:rPr lang="en-US" sz="1600" dirty="0"/>
              <a:t>Chapter 1</a:t>
            </a:r>
          </a:p>
        </p:txBody>
      </p:sp>
      <p:sp>
        <p:nvSpPr>
          <p:cNvPr id="118" name="TextBox 117"/>
          <p:cNvSpPr txBox="1"/>
          <p:nvPr/>
        </p:nvSpPr>
        <p:spPr>
          <a:xfrm>
            <a:off x="6477000" y="3657600"/>
            <a:ext cx="2057400" cy="338554"/>
          </a:xfrm>
          <a:prstGeom prst="rect">
            <a:avLst/>
          </a:prstGeom>
          <a:noFill/>
        </p:spPr>
        <p:txBody>
          <a:bodyPr wrap="square" rtlCol="0">
            <a:spAutoFit/>
          </a:bodyPr>
          <a:lstStyle/>
          <a:p>
            <a:r>
              <a:rPr lang="en-US" sz="1600" dirty="0"/>
              <a:t>           Chapter 4</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352800"/>
            <a:ext cx="1295400" cy="646331"/>
          </a:xfrm>
          <a:prstGeom prst="rect">
            <a:avLst/>
          </a:prstGeom>
          <a:noFill/>
        </p:spPr>
        <p:txBody>
          <a:bodyPr wrap="square" rtlCol="0">
            <a:spAutoFit/>
          </a:bodyPr>
          <a:lstStyle/>
          <a:p>
            <a:r>
              <a:rPr lang="en-US" dirty="0"/>
              <a:t>                </a:t>
            </a:r>
            <a:br>
              <a:rPr lang="en-US" dirty="0"/>
            </a:br>
            <a:r>
              <a:rPr lang="en-US" dirty="0"/>
              <a:t>   </a:t>
            </a:r>
            <a:r>
              <a:rPr lang="en-US" sz="1600" dirty="0"/>
              <a:t>Chapter 2</a:t>
            </a:r>
          </a:p>
        </p:txBody>
      </p:sp>
      <p:cxnSp>
        <p:nvCxnSpPr>
          <p:cNvPr id="67" name="Straight Connector 66"/>
          <p:cNvCxnSpPr/>
          <p:nvPr/>
        </p:nvCxnSpPr>
        <p:spPr>
          <a:xfrm rot="5400000">
            <a:off x="16383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219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3657600"/>
            <a:ext cx="1426479" cy="338554"/>
          </a:xfrm>
          <a:prstGeom prst="rect">
            <a:avLst/>
          </a:prstGeom>
          <a:noFill/>
        </p:spPr>
        <p:txBody>
          <a:bodyPr wrap="square" rtlCol="0">
            <a:spAutoFit/>
          </a:bodyPr>
          <a:lstStyle/>
          <a:p>
            <a:r>
              <a:rPr lang="en-US" sz="1600" dirty="0"/>
              <a:t>Chapter 3</a:t>
            </a:r>
          </a:p>
        </p:txBody>
      </p:sp>
      <p:sp>
        <p:nvSpPr>
          <p:cNvPr id="37" name="TextBox 36"/>
          <p:cNvSpPr txBox="1"/>
          <p:nvPr/>
        </p:nvSpPr>
        <p:spPr>
          <a:xfrm>
            <a:off x="152400" y="4343400"/>
            <a:ext cx="803425" cy="338554"/>
          </a:xfrm>
          <a:prstGeom prst="rect">
            <a:avLst/>
          </a:prstGeom>
          <a:noFill/>
        </p:spPr>
        <p:txBody>
          <a:bodyPr wrap="square" rtlCol="0">
            <a:spAutoFit/>
          </a:bodyPr>
          <a:lstStyle/>
          <a:p>
            <a:r>
              <a:rPr lang="en-US" sz="1600" b="1" dirty="0"/>
              <a:t>Theme</a:t>
            </a:r>
          </a:p>
        </p:txBody>
      </p:sp>
      <p:sp>
        <p:nvSpPr>
          <p:cNvPr id="38" name="TextBox 37"/>
          <p:cNvSpPr txBox="1"/>
          <p:nvPr/>
        </p:nvSpPr>
        <p:spPr>
          <a:xfrm>
            <a:off x="0" y="4724400"/>
            <a:ext cx="1124923" cy="338554"/>
          </a:xfrm>
          <a:prstGeom prst="rect">
            <a:avLst/>
          </a:prstGeom>
          <a:noFill/>
        </p:spPr>
        <p:txBody>
          <a:bodyPr wrap="square" rtlCol="0">
            <a:spAutoFit/>
          </a:bodyPr>
          <a:lstStyle/>
          <a:p>
            <a:r>
              <a:rPr lang="en-US" sz="1600" b="1" dirty="0"/>
              <a:t>Key Verses</a:t>
            </a:r>
          </a:p>
        </p:txBody>
      </p:sp>
      <p:sp>
        <p:nvSpPr>
          <p:cNvPr id="39" name="TextBox 38"/>
          <p:cNvSpPr txBox="1"/>
          <p:nvPr/>
        </p:nvSpPr>
        <p:spPr>
          <a:xfrm>
            <a:off x="-304800" y="5334000"/>
            <a:ext cx="1574378" cy="523220"/>
          </a:xfrm>
          <a:prstGeom prst="rect">
            <a:avLst/>
          </a:prstGeom>
          <a:noFill/>
        </p:spPr>
        <p:txBody>
          <a:bodyPr wrap="square" rtlCol="0">
            <a:spAutoFit/>
          </a:bodyPr>
          <a:lstStyle/>
          <a:p>
            <a:r>
              <a:rPr lang="en-US" sz="1400" dirty="0"/>
              <a:t>                 </a:t>
            </a:r>
            <a:r>
              <a:rPr lang="en-US" sz="1400" b="1" dirty="0"/>
              <a:t>Christ in </a:t>
            </a:r>
          </a:p>
          <a:p>
            <a:r>
              <a:rPr lang="en-US" sz="1400" b="1" dirty="0"/>
              <a:t>                   Jonah</a:t>
            </a:r>
          </a:p>
        </p:txBody>
      </p:sp>
      <p:sp>
        <p:nvSpPr>
          <p:cNvPr id="40" name="TextBox 39"/>
          <p:cNvSpPr txBox="1"/>
          <p:nvPr/>
        </p:nvSpPr>
        <p:spPr>
          <a:xfrm>
            <a:off x="1447800" y="1524000"/>
            <a:ext cx="1974399"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from God</a:t>
            </a:r>
          </a:p>
        </p:txBody>
      </p:sp>
      <p:sp>
        <p:nvSpPr>
          <p:cNvPr id="41" name="TextBox 40"/>
          <p:cNvSpPr txBox="1"/>
          <p:nvPr/>
        </p:nvSpPr>
        <p:spPr>
          <a:xfrm>
            <a:off x="3352800" y="1524000"/>
            <a:ext cx="1160574" cy="584775"/>
          </a:xfrm>
          <a:prstGeom prst="rect">
            <a:avLst/>
          </a:prstGeom>
          <a:noFill/>
        </p:spPr>
        <p:txBody>
          <a:bodyPr wrap="square" rtlCol="0">
            <a:spAutoFit/>
          </a:bodyPr>
          <a:lstStyle/>
          <a:p>
            <a:r>
              <a:rPr lang="en-US" sz="1600" dirty="0">
                <a:latin typeface="Arial Black" pitchFamily="34" charset="0"/>
              </a:rPr>
              <a:t>Running </a:t>
            </a:r>
          </a:p>
          <a:p>
            <a:r>
              <a:rPr lang="en-US" sz="1600" dirty="0">
                <a:latin typeface="Arial Black" pitchFamily="34" charset="0"/>
              </a:rPr>
              <a:t> to God</a:t>
            </a:r>
          </a:p>
        </p:txBody>
      </p:sp>
      <p:sp>
        <p:nvSpPr>
          <p:cNvPr id="43" name="TextBox 42"/>
          <p:cNvSpPr txBox="1"/>
          <p:nvPr/>
        </p:nvSpPr>
        <p:spPr>
          <a:xfrm>
            <a:off x="5029200" y="1524000"/>
            <a:ext cx="1358564"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with God</a:t>
            </a:r>
          </a:p>
        </p:txBody>
      </p:sp>
      <p:sp>
        <p:nvSpPr>
          <p:cNvPr id="45" name="TextBox 44"/>
          <p:cNvSpPr txBox="1"/>
          <p:nvPr/>
        </p:nvSpPr>
        <p:spPr>
          <a:xfrm>
            <a:off x="6781800" y="1524000"/>
            <a:ext cx="1933028" cy="584775"/>
          </a:xfrm>
          <a:prstGeom prst="rect">
            <a:avLst/>
          </a:prstGeom>
          <a:noFill/>
        </p:spPr>
        <p:txBody>
          <a:bodyPr wrap="square" rtlCol="0">
            <a:spAutoFit/>
          </a:bodyPr>
          <a:lstStyle/>
          <a:p>
            <a:r>
              <a:rPr lang="en-US" sz="1600" dirty="0">
                <a:latin typeface="Arial Black" pitchFamily="34" charset="0"/>
              </a:rPr>
              <a:t>   Running</a:t>
            </a:r>
          </a:p>
          <a:p>
            <a:r>
              <a:rPr lang="en-US" sz="1600" dirty="0">
                <a:latin typeface="Arial Black" pitchFamily="34" charset="0"/>
              </a:rPr>
              <a:t>ahead of God</a:t>
            </a:r>
          </a:p>
        </p:txBody>
      </p:sp>
      <p:sp>
        <p:nvSpPr>
          <p:cNvPr id="46" name="TextBox 45"/>
          <p:cNvSpPr txBox="1"/>
          <p:nvPr/>
        </p:nvSpPr>
        <p:spPr>
          <a:xfrm>
            <a:off x="1295400" y="2286000"/>
            <a:ext cx="1769292" cy="1323439"/>
          </a:xfrm>
          <a:prstGeom prst="rect">
            <a:avLst/>
          </a:prstGeom>
          <a:noFill/>
        </p:spPr>
        <p:txBody>
          <a:bodyPr wrap="square" rtlCol="0">
            <a:spAutoFit/>
          </a:bodyPr>
          <a:lstStyle/>
          <a:p>
            <a:pPr>
              <a:buFont typeface="Arial" pitchFamily="34" charset="0"/>
              <a:buChar char="•"/>
            </a:pPr>
            <a:r>
              <a:rPr lang="en-US" sz="1600" dirty="0"/>
              <a:t>First commission</a:t>
            </a:r>
          </a:p>
          <a:p>
            <a:r>
              <a:rPr lang="en-US" sz="1600" dirty="0"/>
              <a:t>       of Jonah</a:t>
            </a:r>
            <a:br>
              <a:rPr lang="en-US" sz="1600" dirty="0"/>
            </a:br>
            <a:endParaRPr lang="en-US" sz="1600" dirty="0"/>
          </a:p>
          <a:p>
            <a:pPr>
              <a:buFont typeface="Arial" pitchFamily="34" charset="0"/>
              <a:buChar char="•"/>
            </a:pPr>
            <a:r>
              <a:rPr lang="en-US" sz="1600" dirty="0"/>
              <a:t>    Results of </a:t>
            </a:r>
            <a:br>
              <a:rPr lang="en-US" sz="1600" dirty="0"/>
            </a:br>
            <a:r>
              <a:rPr lang="en-US" sz="1600" dirty="0"/>
              <a:t>   disobedience</a:t>
            </a:r>
          </a:p>
        </p:txBody>
      </p:sp>
      <p:sp>
        <p:nvSpPr>
          <p:cNvPr id="47" name="TextBox 46"/>
          <p:cNvSpPr txBox="1"/>
          <p:nvPr/>
        </p:nvSpPr>
        <p:spPr>
          <a:xfrm>
            <a:off x="3048000" y="2286000"/>
            <a:ext cx="1768548" cy="1077218"/>
          </a:xfrm>
          <a:prstGeom prst="rect">
            <a:avLst/>
          </a:prstGeom>
          <a:noFill/>
        </p:spPr>
        <p:txBody>
          <a:bodyPr wrap="square" rtlCol="0">
            <a:spAutoFit/>
          </a:bodyPr>
          <a:lstStyle/>
          <a:p>
            <a:pPr>
              <a:buFont typeface="Arial" pitchFamily="34" charset="0"/>
              <a:buChar char="•"/>
            </a:pPr>
            <a:r>
              <a:rPr lang="en-US" sz="1600" dirty="0"/>
              <a:t>Prayer of Jonah</a:t>
            </a:r>
            <a:br>
              <a:rPr lang="en-US" sz="1600" dirty="0"/>
            </a:br>
            <a:endParaRPr lang="en-US" sz="1600" dirty="0"/>
          </a:p>
          <a:p>
            <a:pPr>
              <a:buFont typeface="Arial" pitchFamily="34" charset="0"/>
              <a:buChar char="•"/>
            </a:pPr>
            <a:r>
              <a:rPr lang="en-US" sz="1600" dirty="0"/>
              <a:t>Communication</a:t>
            </a:r>
          </a:p>
          <a:p>
            <a:r>
              <a:rPr lang="en-US" sz="1600" dirty="0"/>
              <a:t>    with the Lord </a:t>
            </a:r>
          </a:p>
        </p:txBody>
      </p:sp>
      <p:sp>
        <p:nvSpPr>
          <p:cNvPr id="48" name="TextBox 47"/>
          <p:cNvSpPr txBox="1"/>
          <p:nvPr/>
        </p:nvSpPr>
        <p:spPr>
          <a:xfrm>
            <a:off x="4648200" y="2286000"/>
            <a:ext cx="2033043" cy="1323439"/>
          </a:xfrm>
          <a:prstGeom prst="rect">
            <a:avLst/>
          </a:prstGeom>
          <a:noFill/>
        </p:spPr>
        <p:txBody>
          <a:bodyPr wrap="square" rtlCol="0">
            <a:spAutoFit/>
          </a:bodyPr>
          <a:lstStyle/>
          <a:p>
            <a:pPr>
              <a:buFont typeface="Arial" pitchFamily="34" charset="0"/>
              <a:buChar char="•"/>
            </a:pPr>
            <a:r>
              <a:rPr lang="en-US" sz="1600" dirty="0"/>
              <a:t>Second commission</a:t>
            </a:r>
            <a:br>
              <a:rPr lang="en-US" sz="1600" dirty="0"/>
            </a:br>
            <a:r>
              <a:rPr lang="en-US" sz="1600" dirty="0"/>
              <a:t>            of Jonah</a:t>
            </a:r>
            <a:br>
              <a:rPr lang="en-US" sz="1600" dirty="0"/>
            </a:br>
            <a:endParaRPr lang="en-US" sz="1600" dirty="0"/>
          </a:p>
          <a:p>
            <a:pPr>
              <a:buFont typeface="Arial" pitchFamily="34" charset="0"/>
              <a:buChar char="•"/>
            </a:pPr>
            <a:r>
              <a:rPr lang="en-US" sz="1600" dirty="0"/>
              <a:t>          Results </a:t>
            </a:r>
          </a:p>
          <a:p>
            <a:r>
              <a:rPr lang="en-US" sz="1600" dirty="0"/>
              <a:t>      of obedience</a:t>
            </a:r>
          </a:p>
        </p:txBody>
      </p:sp>
      <p:sp>
        <p:nvSpPr>
          <p:cNvPr id="49" name="TextBox 48"/>
          <p:cNvSpPr txBox="1"/>
          <p:nvPr/>
        </p:nvSpPr>
        <p:spPr>
          <a:xfrm>
            <a:off x="6781800" y="2286000"/>
            <a:ext cx="1618724" cy="1323439"/>
          </a:xfrm>
          <a:prstGeom prst="rect">
            <a:avLst/>
          </a:prstGeom>
          <a:noFill/>
        </p:spPr>
        <p:txBody>
          <a:bodyPr wrap="square" rtlCol="0">
            <a:spAutoFit/>
          </a:bodyPr>
          <a:lstStyle/>
          <a:p>
            <a:pPr>
              <a:buFont typeface="Arial" pitchFamily="34" charset="0"/>
              <a:buChar char="•"/>
            </a:pPr>
            <a:r>
              <a:rPr lang="en-US" sz="1600" dirty="0"/>
              <a:t>   Prejudice</a:t>
            </a:r>
            <a:br>
              <a:rPr lang="en-US" sz="1600" dirty="0"/>
            </a:br>
            <a:r>
              <a:rPr lang="en-US" sz="1600" dirty="0"/>
              <a:t>     of Jonah</a:t>
            </a:r>
            <a:br>
              <a:rPr lang="en-US" sz="1600" dirty="0"/>
            </a:br>
            <a:endParaRPr lang="en-US" sz="1600" dirty="0"/>
          </a:p>
          <a:p>
            <a:pPr>
              <a:buFont typeface="Arial" pitchFamily="34" charset="0"/>
              <a:buChar char="•"/>
            </a:pPr>
            <a:r>
              <a:rPr lang="en-US" sz="1600" dirty="0"/>
              <a:t> Lessons from</a:t>
            </a:r>
            <a:br>
              <a:rPr lang="en-US" sz="1600" dirty="0"/>
            </a:br>
            <a:r>
              <a:rPr lang="en-US" sz="1600" dirty="0"/>
              <a:t>      the Lord</a:t>
            </a:r>
          </a:p>
        </p:txBody>
      </p:sp>
      <p:sp>
        <p:nvSpPr>
          <p:cNvPr id="50" name="TextBox 49"/>
          <p:cNvSpPr txBox="1"/>
          <p:nvPr/>
        </p:nvSpPr>
        <p:spPr>
          <a:xfrm>
            <a:off x="1295400" y="4343400"/>
            <a:ext cx="6874650" cy="369332"/>
          </a:xfrm>
          <a:prstGeom prst="rect">
            <a:avLst/>
          </a:prstGeom>
          <a:noFill/>
        </p:spPr>
        <p:txBody>
          <a:bodyPr wrap="square" rtlCol="0">
            <a:spAutoFit/>
          </a:bodyPr>
          <a:lstStyle/>
          <a:p>
            <a:r>
              <a:rPr lang="en-US" dirty="0"/>
              <a:t>God’s infinite mercy for all people; our reluctance to share His mercy</a:t>
            </a:r>
          </a:p>
        </p:txBody>
      </p:sp>
      <p:sp>
        <p:nvSpPr>
          <p:cNvPr id="51" name="TextBox 50"/>
          <p:cNvSpPr txBox="1"/>
          <p:nvPr/>
        </p:nvSpPr>
        <p:spPr>
          <a:xfrm>
            <a:off x="3429000" y="4724400"/>
            <a:ext cx="2209800" cy="369332"/>
          </a:xfrm>
          <a:prstGeom prst="rect">
            <a:avLst/>
          </a:prstGeom>
          <a:noFill/>
        </p:spPr>
        <p:txBody>
          <a:bodyPr wrap="square" rtlCol="0">
            <a:spAutoFit/>
          </a:bodyPr>
          <a:lstStyle/>
          <a:p>
            <a:r>
              <a:rPr lang="en-US" dirty="0"/>
              <a:t>             2:9; 4:11</a:t>
            </a:r>
          </a:p>
        </p:txBody>
      </p:sp>
      <p:sp>
        <p:nvSpPr>
          <p:cNvPr id="57" name="TextBox 56"/>
          <p:cNvSpPr txBox="1"/>
          <p:nvPr/>
        </p:nvSpPr>
        <p:spPr>
          <a:xfrm>
            <a:off x="1066800" y="5105400"/>
            <a:ext cx="7983672" cy="923330"/>
          </a:xfrm>
          <a:prstGeom prst="rect">
            <a:avLst/>
          </a:prstGeom>
          <a:noFill/>
        </p:spPr>
        <p:txBody>
          <a:bodyPr wrap="square" rtlCol="0">
            <a:spAutoFit/>
          </a:bodyPr>
          <a:lstStyle/>
          <a:p>
            <a:r>
              <a:rPr lang="en-US" dirty="0"/>
              <a:t>Jonah’s three days in the fish anticipates Christ’s death and resurrection.</a:t>
            </a:r>
          </a:p>
          <a:p>
            <a:r>
              <a:rPr lang="en-US" dirty="0"/>
              <a:t>The Ninevites’ salvation represents the salvation available to all people </a:t>
            </a:r>
          </a:p>
          <a:p>
            <a:r>
              <a:rPr lang="en-US" dirty="0"/>
              <a:t>in Christ  (Mt. 12:39-41; Lk. 11:29-32)</a:t>
            </a:r>
          </a:p>
        </p:txBody>
      </p:sp>
      <p:sp>
        <p:nvSpPr>
          <p:cNvPr id="4" name="TextBox 3">
            <a:extLst>
              <a:ext uri="{FF2B5EF4-FFF2-40B4-BE49-F238E27FC236}">
                <a16:creationId xmlns:a16="http://schemas.microsoft.com/office/drawing/2014/main" id="{C8AA6310-3E1A-3643-A0E2-23D66849F73B}"/>
              </a:ext>
            </a:extLst>
          </p:cNvPr>
          <p:cNvSpPr txBox="1"/>
          <p:nvPr/>
        </p:nvSpPr>
        <p:spPr>
          <a:xfrm>
            <a:off x="-24375" y="1518126"/>
            <a:ext cx="1310010" cy="2462213"/>
          </a:xfrm>
          <a:prstGeom prst="rect">
            <a:avLst/>
          </a:prstGeom>
          <a:noFill/>
        </p:spPr>
        <p:txBody>
          <a:bodyPr wrap="square" rtlCol="0">
            <a:spAutoFit/>
          </a:bodyPr>
          <a:lstStyle/>
          <a:p>
            <a:pPr algn="ctr"/>
            <a:r>
              <a:rPr lang="en-US" sz="1400" b="1" dirty="0"/>
              <a:t>…”for I knew that you are a gracious God and merciful, slow to anger and abounding in steadfast love, and relenting from disaster” </a:t>
            </a:r>
          </a:p>
          <a:p>
            <a:pPr algn="ctr"/>
            <a:r>
              <a:rPr lang="en-US" sz="1400" b="1" dirty="0"/>
              <a:t>(4:2b</a:t>
            </a:r>
            <a:r>
              <a:rPr lang="en-US" sz="1400" dirty="0"/>
              <a:t>)</a:t>
            </a:r>
            <a:endParaRPr lang="en-US" dirty="0"/>
          </a:p>
        </p:txBody>
      </p:sp>
      <p:sp>
        <p:nvSpPr>
          <p:cNvPr id="6" name="TextBox 5">
            <a:extLst>
              <a:ext uri="{FF2B5EF4-FFF2-40B4-BE49-F238E27FC236}">
                <a16:creationId xmlns:a16="http://schemas.microsoft.com/office/drawing/2014/main" id="{FB1FB57E-8DC6-354B-A6E5-8DD6A5FAD106}"/>
              </a:ext>
            </a:extLst>
          </p:cNvPr>
          <p:cNvSpPr txBox="1"/>
          <p:nvPr/>
        </p:nvSpPr>
        <p:spPr>
          <a:xfrm>
            <a:off x="955825" y="417576"/>
            <a:ext cx="1711175" cy="646331"/>
          </a:xfrm>
          <a:prstGeom prst="rect">
            <a:avLst/>
          </a:prstGeom>
          <a:solidFill>
            <a:schemeClr val="accent1"/>
          </a:solidFill>
        </p:spPr>
        <p:txBody>
          <a:bodyPr wrap="square" rtlCol="0">
            <a:spAutoFit/>
          </a:bodyPr>
          <a:lstStyle/>
          <a:p>
            <a:r>
              <a:rPr lang="en-US" b="1" dirty="0"/>
              <a:t>783 B.C. - 753 B.C. circa</a:t>
            </a:r>
          </a:p>
        </p:txBody>
      </p:sp>
      <p:sp>
        <p:nvSpPr>
          <p:cNvPr id="7" name="TextBox 6">
            <a:extLst>
              <a:ext uri="{FF2B5EF4-FFF2-40B4-BE49-F238E27FC236}">
                <a16:creationId xmlns:a16="http://schemas.microsoft.com/office/drawing/2014/main" id="{2D120A31-9FD6-044D-9870-93035D308FBE}"/>
              </a:ext>
            </a:extLst>
          </p:cNvPr>
          <p:cNvSpPr txBox="1"/>
          <p:nvPr/>
        </p:nvSpPr>
        <p:spPr>
          <a:xfrm>
            <a:off x="6855870" y="428909"/>
            <a:ext cx="1762104" cy="646331"/>
          </a:xfrm>
          <a:prstGeom prst="rect">
            <a:avLst/>
          </a:prstGeom>
          <a:solidFill>
            <a:schemeClr val="accent1"/>
          </a:solidFill>
        </p:spPr>
        <p:txBody>
          <a:bodyPr wrap="square" rtlCol="0">
            <a:spAutoFit/>
          </a:bodyPr>
          <a:lstStyle/>
          <a:p>
            <a:r>
              <a:rPr lang="en-US" b="1" dirty="0"/>
              <a:t>Name means “Dove”</a:t>
            </a:r>
          </a:p>
        </p:txBody>
      </p:sp>
    </p:spTree>
    <p:extLst>
      <p:ext uri="{BB962C8B-B14F-4D97-AF65-F5344CB8AC3E}">
        <p14:creationId xmlns:p14="http://schemas.microsoft.com/office/powerpoint/2010/main" val="352883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Running To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866899" y="1803233"/>
            <a:ext cx="8051470" cy="390876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2:2-4   </a:t>
            </a:r>
            <a:r>
              <a:rPr lang="en-US" sz="2000" b="1" baseline="30000" dirty="0">
                <a:solidFill>
                  <a:srgbClr val="0070C0"/>
                </a:solidFill>
                <a:latin typeface="Arial" panose="020B0604020202020204" pitchFamily="34" charset="0"/>
                <a:cs typeface="Arial" panose="020B0604020202020204" pitchFamily="34" charset="0"/>
              </a:rPr>
              <a:t>2</a:t>
            </a:r>
            <a:r>
              <a:rPr lang="en-US" sz="2000" b="1" i="1" dirty="0">
                <a:solidFill>
                  <a:srgbClr val="002060"/>
                </a:solidFill>
                <a:latin typeface="Arial" panose="020B0604020202020204" pitchFamily="34" charset="0"/>
                <a:cs typeface="Arial" panose="020B0604020202020204" pitchFamily="34" charset="0"/>
              </a:rPr>
              <a:t>And he said: "I cried out to the LORD because of my affliction, And He answered me. "Out of the belly of </a:t>
            </a:r>
            <a:r>
              <a:rPr lang="en-US" sz="2000" b="1" i="1" dirty="0" err="1">
                <a:solidFill>
                  <a:srgbClr val="002060"/>
                </a:solidFill>
                <a:latin typeface="Arial" panose="020B0604020202020204" pitchFamily="34" charset="0"/>
                <a:cs typeface="Arial" panose="020B0604020202020204" pitchFamily="34" charset="0"/>
              </a:rPr>
              <a:t>Sheol</a:t>
            </a:r>
            <a:r>
              <a:rPr lang="en-US" sz="2000" b="1" i="1" dirty="0">
                <a:solidFill>
                  <a:srgbClr val="002060"/>
                </a:solidFill>
                <a:latin typeface="Arial" panose="020B0604020202020204" pitchFamily="34" charset="0"/>
                <a:cs typeface="Arial" panose="020B0604020202020204" pitchFamily="34" charset="0"/>
              </a:rPr>
              <a:t> I cried, and You heard my voice.“  </a:t>
            </a:r>
            <a:r>
              <a:rPr lang="en-US" sz="2000" b="1" i="1" baseline="30000" dirty="0">
                <a:solidFill>
                  <a:srgbClr val="0070C0"/>
                </a:solidFill>
                <a:latin typeface="Arial" panose="020B0604020202020204" pitchFamily="34" charset="0"/>
                <a:cs typeface="Arial" panose="020B0604020202020204" pitchFamily="34" charset="0"/>
              </a:rPr>
              <a:t>3 </a:t>
            </a:r>
            <a:r>
              <a:rPr lang="en-US" sz="2000" b="1" i="1" dirty="0">
                <a:solidFill>
                  <a:srgbClr val="002060"/>
                </a:solidFill>
                <a:latin typeface="Arial" panose="020B0604020202020204" pitchFamily="34" charset="0"/>
                <a:cs typeface="Arial" panose="020B0604020202020204" pitchFamily="34" charset="0"/>
              </a:rPr>
              <a:t>For You cast me into the deep, into the heart of the seas, and the floods surrounded me;  All Your billows and Your waves passed over me.  </a:t>
            </a:r>
            <a:r>
              <a:rPr lang="en-US" sz="2000" b="1" i="1" baseline="30000" dirty="0">
                <a:solidFill>
                  <a:srgbClr val="0070C0"/>
                </a:solidFill>
                <a:latin typeface="Arial" panose="020B0604020202020204" pitchFamily="34" charset="0"/>
                <a:cs typeface="Arial" panose="020B0604020202020204" pitchFamily="34" charset="0"/>
              </a:rPr>
              <a:t>4 </a:t>
            </a:r>
            <a:r>
              <a:rPr lang="en-US" sz="2000" b="1" i="1" dirty="0">
                <a:solidFill>
                  <a:srgbClr val="002060"/>
                </a:solidFill>
                <a:latin typeface="Arial" panose="020B0604020202020204" pitchFamily="34" charset="0"/>
                <a:cs typeface="Arial" panose="020B0604020202020204" pitchFamily="34" charset="0"/>
              </a:rPr>
              <a:t>Then I said, 'I have been cast out of Your sight; yet I will look again toward Your holy temple.‘</a:t>
            </a:r>
          </a:p>
          <a:p>
            <a:endParaRPr lang="en-US" sz="800" b="1" i="1" dirty="0">
              <a:solidFill>
                <a:srgbClr val="002060"/>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Jonah 2:7-9  </a:t>
            </a:r>
            <a:r>
              <a:rPr lang="en-US" sz="2000" b="1" baseline="30000" dirty="0">
                <a:solidFill>
                  <a:srgbClr val="0070C0"/>
                </a:solidFill>
                <a:latin typeface="Arial" panose="020B0604020202020204" pitchFamily="34" charset="0"/>
                <a:cs typeface="Arial" panose="020B0604020202020204" pitchFamily="34" charset="0"/>
              </a:rPr>
              <a:t>7</a:t>
            </a:r>
            <a:r>
              <a:rPr lang="en-US" sz="2000" b="1" i="1" dirty="0">
                <a:solidFill>
                  <a:srgbClr val="002060"/>
                </a:solidFill>
                <a:latin typeface="Arial" panose="020B0604020202020204" pitchFamily="34" charset="0"/>
                <a:cs typeface="Arial" panose="020B0604020202020204" pitchFamily="34" charset="0"/>
              </a:rPr>
              <a:t>"When my soul fainted within me, I remembered the LORD; and my prayer went up to You, into Your holy temple.  </a:t>
            </a:r>
            <a:r>
              <a:rPr lang="en-US" sz="2000" b="1" i="1" baseline="30000" dirty="0">
                <a:solidFill>
                  <a:srgbClr val="0070C0"/>
                </a:solidFill>
                <a:latin typeface="Arial" panose="020B0604020202020204" pitchFamily="34" charset="0"/>
                <a:cs typeface="Arial" panose="020B0604020202020204" pitchFamily="34" charset="0"/>
              </a:rPr>
              <a:t>8</a:t>
            </a:r>
            <a:r>
              <a:rPr lang="en-US" sz="2000" b="1" i="1" dirty="0">
                <a:solidFill>
                  <a:srgbClr val="002060"/>
                </a:solidFill>
                <a:latin typeface="Arial" panose="020B0604020202020204" pitchFamily="34" charset="0"/>
                <a:cs typeface="Arial" panose="020B0604020202020204" pitchFamily="34" charset="0"/>
              </a:rPr>
              <a:t>"Those who regard worthless idols forsake their own mercy.      </a:t>
            </a:r>
            <a:r>
              <a:rPr lang="en-US" sz="2000" b="1" i="1" baseline="30000" dirty="0">
                <a:solidFill>
                  <a:srgbClr val="0070C0"/>
                </a:solidFill>
                <a:latin typeface="Arial" panose="020B0604020202020204" pitchFamily="34" charset="0"/>
                <a:cs typeface="Arial" panose="020B0604020202020204" pitchFamily="34" charset="0"/>
              </a:rPr>
              <a:t>9 </a:t>
            </a:r>
            <a:r>
              <a:rPr lang="en-US" sz="2000" b="1" i="1" dirty="0">
                <a:solidFill>
                  <a:srgbClr val="002060"/>
                </a:solidFill>
                <a:latin typeface="Arial" panose="020B0604020202020204" pitchFamily="34" charset="0"/>
                <a:cs typeface="Arial" panose="020B0604020202020204" pitchFamily="34" charset="0"/>
              </a:rPr>
              <a:t>But I will sacrifice to You with the voice of thanksgiving;  I will pay what I have vowed. Salvation is of the LORD."</a:t>
            </a:r>
          </a:p>
        </p:txBody>
      </p:sp>
      <p:sp>
        <p:nvSpPr>
          <p:cNvPr id="6" name="TextBox 5"/>
          <p:cNvSpPr txBox="1"/>
          <p:nvPr/>
        </p:nvSpPr>
        <p:spPr>
          <a:xfrm>
            <a:off x="296884" y="1474373"/>
            <a:ext cx="570540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Jonah prays to God from the belly of the fish.</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296884" y="5688245"/>
            <a:ext cx="373570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answers Jonah’s prayer.</a:t>
            </a:r>
          </a:p>
        </p:txBody>
      </p:sp>
      <p:sp>
        <p:nvSpPr>
          <p:cNvPr id="8" name="TextBox 7"/>
          <p:cNvSpPr txBox="1"/>
          <p:nvPr/>
        </p:nvSpPr>
        <p:spPr>
          <a:xfrm>
            <a:off x="866899" y="6044518"/>
            <a:ext cx="8146472"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2:10   </a:t>
            </a:r>
            <a:r>
              <a:rPr lang="en-US" sz="2000" b="1" i="1" dirty="0">
                <a:solidFill>
                  <a:srgbClr val="002060"/>
                </a:solidFill>
                <a:latin typeface="Arial" panose="020B0604020202020204" pitchFamily="34" charset="0"/>
                <a:cs typeface="Arial" panose="020B0604020202020204" pitchFamily="34" charset="0"/>
              </a:rPr>
              <a:t>So the LORD spoke to the fish, and it vomited Jonah onto dry land.</a:t>
            </a:r>
          </a:p>
        </p:txBody>
      </p:sp>
      <p:sp>
        <p:nvSpPr>
          <p:cNvPr id="9" name="Rounded Rectangle 8"/>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2</a:t>
            </a:r>
          </a:p>
        </p:txBody>
      </p:sp>
    </p:spTree>
    <p:extLst>
      <p:ext uri="{BB962C8B-B14F-4D97-AF65-F5344CB8AC3E}">
        <p14:creationId xmlns:p14="http://schemas.microsoft.com/office/powerpoint/2010/main" val="266476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Jonah</a:t>
            </a:r>
          </a:p>
        </p:txBody>
      </p:sp>
      <p:sp>
        <p:nvSpPr>
          <p:cNvPr id="3" name="Content Placeholder 2"/>
          <p:cNvSpPr>
            <a:spLocks noGrp="1"/>
          </p:cNvSpPr>
          <p:nvPr>
            <p:ph idx="1"/>
          </p:nvPr>
        </p:nvSpPr>
        <p:spPr>
          <a:xfrm>
            <a:off x="914400" y="12954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105400"/>
            <a:ext cx="1676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53300" y="5067300"/>
            <a:ext cx="1905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0198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105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199" y="3657600"/>
            <a:ext cx="1609965" cy="369332"/>
          </a:xfrm>
          <a:prstGeom prst="rect">
            <a:avLst/>
          </a:prstGeom>
          <a:noFill/>
        </p:spPr>
        <p:txBody>
          <a:bodyPr wrap="square" rtlCol="0">
            <a:spAutoFit/>
          </a:bodyPr>
          <a:lstStyle/>
          <a:p>
            <a:r>
              <a:rPr lang="en-US" dirty="0"/>
              <a:t>  </a:t>
            </a:r>
            <a:r>
              <a:rPr lang="en-US" sz="1600" dirty="0"/>
              <a:t>Chapter 1</a:t>
            </a:r>
          </a:p>
        </p:txBody>
      </p:sp>
      <p:sp>
        <p:nvSpPr>
          <p:cNvPr id="118" name="TextBox 117"/>
          <p:cNvSpPr txBox="1"/>
          <p:nvPr/>
        </p:nvSpPr>
        <p:spPr>
          <a:xfrm>
            <a:off x="6477000" y="3657600"/>
            <a:ext cx="2057400" cy="338554"/>
          </a:xfrm>
          <a:prstGeom prst="rect">
            <a:avLst/>
          </a:prstGeom>
          <a:noFill/>
        </p:spPr>
        <p:txBody>
          <a:bodyPr wrap="square" rtlCol="0">
            <a:spAutoFit/>
          </a:bodyPr>
          <a:lstStyle/>
          <a:p>
            <a:r>
              <a:rPr lang="en-US" sz="1600" dirty="0"/>
              <a:t>           Chapter 4</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352800"/>
            <a:ext cx="1295400" cy="646331"/>
          </a:xfrm>
          <a:prstGeom prst="rect">
            <a:avLst/>
          </a:prstGeom>
          <a:noFill/>
        </p:spPr>
        <p:txBody>
          <a:bodyPr wrap="square" rtlCol="0">
            <a:spAutoFit/>
          </a:bodyPr>
          <a:lstStyle/>
          <a:p>
            <a:r>
              <a:rPr lang="en-US" dirty="0"/>
              <a:t>                </a:t>
            </a:r>
            <a:br>
              <a:rPr lang="en-US" dirty="0"/>
            </a:br>
            <a:r>
              <a:rPr lang="en-US" dirty="0"/>
              <a:t>   </a:t>
            </a:r>
            <a:r>
              <a:rPr lang="en-US" sz="1600" dirty="0"/>
              <a:t>Chapter 2</a:t>
            </a:r>
          </a:p>
        </p:txBody>
      </p:sp>
      <p:cxnSp>
        <p:nvCxnSpPr>
          <p:cNvPr id="67" name="Straight Connector 66"/>
          <p:cNvCxnSpPr/>
          <p:nvPr/>
        </p:nvCxnSpPr>
        <p:spPr>
          <a:xfrm rot="5400000">
            <a:off x="16383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219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3657600"/>
            <a:ext cx="1426479" cy="338554"/>
          </a:xfrm>
          <a:prstGeom prst="rect">
            <a:avLst/>
          </a:prstGeom>
          <a:noFill/>
        </p:spPr>
        <p:txBody>
          <a:bodyPr wrap="square" rtlCol="0">
            <a:spAutoFit/>
          </a:bodyPr>
          <a:lstStyle/>
          <a:p>
            <a:r>
              <a:rPr lang="en-US" sz="1600" dirty="0"/>
              <a:t>Chapter 3</a:t>
            </a:r>
          </a:p>
        </p:txBody>
      </p:sp>
      <p:sp>
        <p:nvSpPr>
          <p:cNvPr id="37" name="TextBox 36"/>
          <p:cNvSpPr txBox="1"/>
          <p:nvPr/>
        </p:nvSpPr>
        <p:spPr>
          <a:xfrm>
            <a:off x="152400" y="4343400"/>
            <a:ext cx="803425" cy="338554"/>
          </a:xfrm>
          <a:prstGeom prst="rect">
            <a:avLst/>
          </a:prstGeom>
          <a:noFill/>
        </p:spPr>
        <p:txBody>
          <a:bodyPr wrap="square" rtlCol="0">
            <a:spAutoFit/>
          </a:bodyPr>
          <a:lstStyle/>
          <a:p>
            <a:r>
              <a:rPr lang="en-US" sz="1600" b="1" dirty="0"/>
              <a:t>Theme</a:t>
            </a:r>
          </a:p>
        </p:txBody>
      </p:sp>
      <p:sp>
        <p:nvSpPr>
          <p:cNvPr id="38" name="TextBox 37"/>
          <p:cNvSpPr txBox="1"/>
          <p:nvPr/>
        </p:nvSpPr>
        <p:spPr>
          <a:xfrm>
            <a:off x="0" y="4724400"/>
            <a:ext cx="1124923" cy="338554"/>
          </a:xfrm>
          <a:prstGeom prst="rect">
            <a:avLst/>
          </a:prstGeom>
          <a:noFill/>
        </p:spPr>
        <p:txBody>
          <a:bodyPr wrap="square" rtlCol="0">
            <a:spAutoFit/>
          </a:bodyPr>
          <a:lstStyle/>
          <a:p>
            <a:r>
              <a:rPr lang="en-US" sz="1600" b="1" dirty="0"/>
              <a:t>Key Verses</a:t>
            </a:r>
          </a:p>
        </p:txBody>
      </p:sp>
      <p:sp>
        <p:nvSpPr>
          <p:cNvPr id="39" name="TextBox 38"/>
          <p:cNvSpPr txBox="1"/>
          <p:nvPr/>
        </p:nvSpPr>
        <p:spPr>
          <a:xfrm>
            <a:off x="-304800" y="5334000"/>
            <a:ext cx="1574378" cy="523220"/>
          </a:xfrm>
          <a:prstGeom prst="rect">
            <a:avLst/>
          </a:prstGeom>
          <a:noFill/>
        </p:spPr>
        <p:txBody>
          <a:bodyPr wrap="square" rtlCol="0">
            <a:spAutoFit/>
          </a:bodyPr>
          <a:lstStyle/>
          <a:p>
            <a:r>
              <a:rPr lang="en-US" sz="1400" dirty="0"/>
              <a:t>                 </a:t>
            </a:r>
            <a:r>
              <a:rPr lang="en-US" sz="1400" b="1" dirty="0"/>
              <a:t>Christ in </a:t>
            </a:r>
          </a:p>
          <a:p>
            <a:r>
              <a:rPr lang="en-US" sz="1400" b="1" dirty="0"/>
              <a:t>                   Jonah</a:t>
            </a:r>
          </a:p>
        </p:txBody>
      </p:sp>
      <p:sp>
        <p:nvSpPr>
          <p:cNvPr id="40" name="TextBox 39"/>
          <p:cNvSpPr txBox="1"/>
          <p:nvPr/>
        </p:nvSpPr>
        <p:spPr>
          <a:xfrm>
            <a:off x="1447800" y="1524000"/>
            <a:ext cx="1974399"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from God</a:t>
            </a:r>
          </a:p>
        </p:txBody>
      </p:sp>
      <p:sp>
        <p:nvSpPr>
          <p:cNvPr id="41" name="TextBox 40"/>
          <p:cNvSpPr txBox="1"/>
          <p:nvPr/>
        </p:nvSpPr>
        <p:spPr>
          <a:xfrm>
            <a:off x="3352800" y="1524000"/>
            <a:ext cx="1160574" cy="584775"/>
          </a:xfrm>
          <a:prstGeom prst="rect">
            <a:avLst/>
          </a:prstGeom>
          <a:noFill/>
        </p:spPr>
        <p:txBody>
          <a:bodyPr wrap="square" rtlCol="0">
            <a:spAutoFit/>
          </a:bodyPr>
          <a:lstStyle/>
          <a:p>
            <a:r>
              <a:rPr lang="en-US" sz="1600" dirty="0">
                <a:latin typeface="Arial Black" pitchFamily="34" charset="0"/>
              </a:rPr>
              <a:t>Running </a:t>
            </a:r>
          </a:p>
          <a:p>
            <a:r>
              <a:rPr lang="en-US" sz="1600" dirty="0">
                <a:latin typeface="Arial Black" pitchFamily="34" charset="0"/>
              </a:rPr>
              <a:t> to God</a:t>
            </a:r>
          </a:p>
        </p:txBody>
      </p:sp>
      <p:sp>
        <p:nvSpPr>
          <p:cNvPr id="43" name="TextBox 42"/>
          <p:cNvSpPr txBox="1"/>
          <p:nvPr/>
        </p:nvSpPr>
        <p:spPr>
          <a:xfrm>
            <a:off x="5029200" y="1524000"/>
            <a:ext cx="1358564"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with God</a:t>
            </a:r>
          </a:p>
        </p:txBody>
      </p:sp>
      <p:sp>
        <p:nvSpPr>
          <p:cNvPr id="45" name="TextBox 44"/>
          <p:cNvSpPr txBox="1"/>
          <p:nvPr/>
        </p:nvSpPr>
        <p:spPr>
          <a:xfrm>
            <a:off x="6781800" y="1524000"/>
            <a:ext cx="1933028" cy="584775"/>
          </a:xfrm>
          <a:prstGeom prst="rect">
            <a:avLst/>
          </a:prstGeom>
          <a:noFill/>
        </p:spPr>
        <p:txBody>
          <a:bodyPr wrap="square" rtlCol="0">
            <a:spAutoFit/>
          </a:bodyPr>
          <a:lstStyle/>
          <a:p>
            <a:r>
              <a:rPr lang="en-US" sz="1600" dirty="0">
                <a:latin typeface="Arial Black" pitchFamily="34" charset="0"/>
              </a:rPr>
              <a:t>   Running</a:t>
            </a:r>
          </a:p>
          <a:p>
            <a:r>
              <a:rPr lang="en-US" sz="1600" dirty="0">
                <a:latin typeface="Arial Black" pitchFamily="34" charset="0"/>
              </a:rPr>
              <a:t>ahead of God</a:t>
            </a:r>
          </a:p>
        </p:txBody>
      </p:sp>
      <p:sp>
        <p:nvSpPr>
          <p:cNvPr id="46" name="TextBox 45"/>
          <p:cNvSpPr txBox="1"/>
          <p:nvPr/>
        </p:nvSpPr>
        <p:spPr>
          <a:xfrm>
            <a:off x="1295400" y="2286000"/>
            <a:ext cx="1769292" cy="1323439"/>
          </a:xfrm>
          <a:prstGeom prst="rect">
            <a:avLst/>
          </a:prstGeom>
          <a:noFill/>
        </p:spPr>
        <p:txBody>
          <a:bodyPr wrap="square" rtlCol="0">
            <a:spAutoFit/>
          </a:bodyPr>
          <a:lstStyle/>
          <a:p>
            <a:pPr>
              <a:buFont typeface="Arial" pitchFamily="34" charset="0"/>
              <a:buChar char="•"/>
            </a:pPr>
            <a:r>
              <a:rPr lang="en-US" sz="1600" dirty="0"/>
              <a:t>First commission</a:t>
            </a:r>
          </a:p>
          <a:p>
            <a:r>
              <a:rPr lang="en-US" sz="1600" dirty="0"/>
              <a:t>       of Jonah</a:t>
            </a:r>
            <a:br>
              <a:rPr lang="en-US" sz="1600" dirty="0"/>
            </a:br>
            <a:endParaRPr lang="en-US" sz="1600" dirty="0"/>
          </a:p>
          <a:p>
            <a:pPr>
              <a:buFont typeface="Arial" pitchFamily="34" charset="0"/>
              <a:buChar char="•"/>
            </a:pPr>
            <a:r>
              <a:rPr lang="en-US" sz="1600" dirty="0"/>
              <a:t>    Results of </a:t>
            </a:r>
            <a:br>
              <a:rPr lang="en-US" sz="1600" dirty="0"/>
            </a:br>
            <a:r>
              <a:rPr lang="en-US" sz="1600" dirty="0"/>
              <a:t>   disobedience</a:t>
            </a:r>
          </a:p>
        </p:txBody>
      </p:sp>
      <p:sp>
        <p:nvSpPr>
          <p:cNvPr id="47" name="TextBox 46"/>
          <p:cNvSpPr txBox="1"/>
          <p:nvPr/>
        </p:nvSpPr>
        <p:spPr>
          <a:xfrm>
            <a:off x="3048000" y="2286000"/>
            <a:ext cx="1768548" cy="1077218"/>
          </a:xfrm>
          <a:prstGeom prst="rect">
            <a:avLst/>
          </a:prstGeom>
          <a:noFill/>
        </p:spPr>
        <p:txBody>
          <a:bodyPr wrap="square" rtlCol="0">
            <a:spAutoFit/>
          </a:bodyPr>
          <a:lstStyle/>
          <a:p>
            <a:pPr>
              <a:buFont typeface="Arial" pitchFamily="34" charset="0"/>
              <a:buChar char="•"/>
            </a:pPr>
            <a:r>
              <a:rPr lang="en-US" sz="1600" dirty="0"/>
              <a:t>Prayer of Jonah</a:t>
            </a:r>
            <a:br>
              <a:rPr lang="en-US" sz="1600" dirty="0"/>
            </a:br>
            <a:endParaRPr lang="en-US" sz="1600" dirty="0"/>
          </a:p>
          <a:p>
            <a:pPr>
              <a:buFont typeface="Arial" pitchFamily="34" charset="0"/>
              <a:buChar char="•"/>
            </a:pPr>
            <a:r>
              <a:rPr lang="en-US" sz="1600" dirty="0"/>
              <a:t>Communication</a:t>
            </a:r>
          </a:p>
          <a:p>
            <a:r>
              <a:rPr lang="en-US" sz="1600" dirty="0"/>
              <a:t>    with the Lord </a:t>
            </a:r>
          </a:p>
        </p:txBody>
      </p:sp>
      <p:sp>
        <p:nvSpPr>
          <p:cNvPr id="48" name="TextBox 47"/>
          <p:cNvSpPr txBox="1"/>
          <p:nvPr/>
        </p:nvSpPr>
        <p:spPr>
          <a:xfrm>
            <a:off x="4648200" y="2286000"/>
            <a:ext cx="2033043" cy="1323439"/>
          </a:xfrm>
          <a:prstGeom prst="rect">
            <a:avLst/>
          </a:prstGeom>
          <a:noFill/>
        </p:spPr>
        <p:txBody>
          <a:bodyPr wrap="square" rtlCol="0">
            <a:spAutoFit/>
          </a:bodyPr>
          <a:lstStyle/>
          <a:p>
            <a:pPr>
              <a:buFont typeface="Arial" pitchFamily="34" charset="0"/>
              <a:buChar char="•"/>
            </a:pPr>
            <a:r>
              <a:rPr lang="en-US" sz="1600" dirty="0"/>
              <a:t>Second commission</a:t>
            </a:r>
            <a:br>
              <a:rPr lang="en-US" sz="1600" dirty="0"/>
            </a:br>
            <a:r>
              <a:rPr lang="en-US" sz="1600" dirty="0"/>
              <a:t>            of Jonah</a:t>
            </a:r>
            <a:br>
              <a:rPr lang="en-US" sz="1600" dirty="0"/>
            </a:br>
            <a:endParaRPr lang="en-US" sz="1600" dirty="0"/>
          </a:p>
          <a:p>
            <a:pPr>
              <a:buFont typeface="Arial" pitchFamily="34" charset="0"/>
              <a:buChar char="•"/>
            </a:pPr>
            <a:r>
              <a:rPr lang="en-US" sz="1600" dirty="0"/>
              <a:t>          Results </a:t>
            </a:r>
          </a:p>
          <a:p>
            <a:r>
              <a:rPr lang="en-US" sz="1600" dirty="0"/>
              <a:t>      of obedience</a:t>
            </a:r>
          </a:p>
        </p:txBody>
      </p:sp>
      <p:sp>
        <p:nvSpPr>
          <p:cNvPr id="49" name="TextBox 48"/>
          <p:cNvSpPr txBox="1"/>
          <p:nvPr/>
        </p:nvSpPr>
        <p:spPr>
          <a:xfrm>
            <a:off x="6781800" y="2286000"/>
            <a:ext cx="1618724" cy="1323439"/>
          </a:xfrm>
          <a:prstGeom prst="rect">
            <a:avLst/>
          </a:prstGeom>
          <a:noFill/>
        </p:spPr>
        <p:txBody>
          <a:bodyPr wrap="square" rtlCol="0">
            <a:spAutoFit/>
          </a:bodyPr>
          <a:lstStyle/>
          <a:p>
            <a:pPr>
              <a:buFont typeface="Arial" pitchFamily="34" charset="0"/>
              <a:buChar char="•"/>
            </a:pPr>
            <a:r>
              <a:rPr lang="en-US" sz="1600" dirty="0"/>
              <a:t>   Prejudice</a:t>
            </a:r>
            <a:br>
              <a:rPr lang="en-US" sz="1600" dirty="0"/>
            </a:br>
            <a:r>
              <a:rPr lang="en-US" sz="1600" dirty="0"/>
              <a:t>     of Jonah</a:t>
            </a:r>
            <a:br>
              <a:rPr lang="en-US" sz="1600" dirty="0"/>
            </a:br>
            <a:endParaRPr lang="en-US" sz="1600" dirty="0"/>
          </a:p>
          <a:p>
            <a:pPr>
              <a:buFont typeface="Arial" pitchFamily="34" charset="0"/>
              <a:buChar char="•"/>
            </a:pPr>
            <a:r>
              <a:rPr lang="en-US" sz="1600" dirty="0"/>
              <a:t> Lessons from</a:t>
            </a:r>
            <a:br>
              <a:rPr lang="en-US" sz="1600" dirty="0"/>
            </a:br>
            <a:r>
              <a:rPr lang="en-US" sz="1600" dirty="0"/>
              <a:t>      the Lord</a:t>
            </a:r>
          </a:p>
        </p:txBody>
      </p:sp>
      <p:sp>
        <p:nvSpPr>
          <p:cNvPr id="50" name="TextBox 49"/>
          <p:cNvSpPr txBox="1"/>
          <p:nvPr/>
        </p:nvSpPr>
        <p:spPr>
          <a:xfrm>
            <a:off x="1295400" y="4343400"/>
            <a:ext cx="6874650" cy="369332"/>
          </a:xfrm>
          <a:prstGeom prst="rect">
            <a:avLst/>
          </a:prstGeom>
          <a:noFill/>
        </p:spPr>
        <p:txBody>
          <a:bodyPr wrap="square" rtlCol="0">
            <a:spAutoFit/>
          </a:bodyPr>
          <a:lstStyle/>
          <a:p>
            <a:r>
              <a:rPr lang="en-US" dirty="0"/>
              <a:t>God’s infinite mercy for all people; our reluctance to share His mercy</a:t>
            </a:r>
          </a:p>
        </p:txBody>
      </p:sp>
      <p:sp>
        <p:nvSpPr>
          <p:cNvPr id="51" name="TextBox 50"/>
          <p:cNvSpPr txBox="1"/>
          <p:nvPr/>
        </p:nvSpPr>
        <p:spPr>
          <a:xfrm>
            <a:off x="3429000" y="4724400"/>
            <a:ext cx="2209800" cy="369332"/>
          </a:xfrm>
          <a:prstGeom prst="rect">
            <a:avLst/>
          </a:prstGeom>
          <a:noFill/>
        </p:spPr>
        <p:txBody>
          <a:bodyPr wrap="square" rtlCol="0">
            <a:spAutoFit/>
          </a:bodyPr>
          <a:lstStyle/>
          <a:p>
            <a:r>
              <a:rPr lang="en-US" dirty="0"/>
              <a:t>             2:9; 4:11</a:t>
            </a:r>
          </a:p>
        </p:txBody>
      </p:sp>
      <p:sp>
        <p:nvSpPr>
          <p:cNvPr id="57" name="TextBox 56"/>
          <p:cNvSpPr txBox="1"/>
          <p:nvPr/>
        </p:nvSpPr>
        <p:spPr>
          <a:xfrm>
            <a:off x="1066800" y="5105400"/>
            <a:ext cx="7983672" cy="923330"/>
          </a:xfrm>
          <a:prstGeom prst="rect">
            <a:avLst/>
          </a:prstGeom>
          <a:noFill/>
        </p:spPr>
        <p:txBody>
          <a:bodyPr wrap="square" rtlCol="0">
            <a:spAutoFit/>
          </a:bodyPr>
          <a:lstStyle/>
          <a:p>
            <a:r>
              <a:rPr lang="en-US" dirty="0"/>
              <a:t>Jonah’s three days in the fish anticipates Christ’s death and resurrection.</a:t>
            </a:r>
          </a:p>
          <a:p>
            <a:r>
              <a:rPr lang="en-US" dirty="0"/>
              <a:t>The Ninevites’ salvation represents the salvation available to all people </a:t>
            </a:r>
          </a:p>
          <a:p>
            <a:r>
              <a:rPr lang="en-US" dirty="0"/>
              <a:t>in Christ  (Mt. 12:39-41; Lk. 11:29-32)</a:t>
            </a:r>
          </a:p>
        </p:txBody>
      </p:sp>
      <p:sp>
        <p:nvSpPr>
          <p:cNvPr id="4" name="TextBox 3">
            <a:extLst>
              <a:ext uri="{FF2B5EF4-FFF2-40B4-BE49-F238E27FC236}">
                <a16:creationId xmlns:a16="http://schemas.microsoft.com/office/drawing/2014/main" id="{C8AA6310-3E1A-3643-A0E2-23D66849F73B}"/>
              </a:ext>
            </a:extLst>
          </p:cNvPr>
          <p:cNvSpPr txBox="1"/>
          <p:nvPr/>
        </p:nvSpPr>
        <p:spPr>
          <a:xfrm>
            <a:off x="-24375" y="1518126"/>
            <a:ext cx="1310010" cy="2462213"/>
          </a:xfrm>
          <a:prstGeom prst="rect">
            <a:avLst/>
          </a:prstGeom>
          <a:noFill/>
        </p:spPr>
        <p:txBody>
          <a:bodyPr wrap="square" rtlCol="0">
            <a:spAutoFit/>
          </a:bodyPr>
          <a:lstStyle/>
          <a:p>
            <a:pPr algn="ctr"/>
            <a:r>
              <a:rPr lang="en-US" sz="1400" b="1" dirty="0"/>
              <a:t>…”for I knew that you are a gracious God and merciful, slow to anger and abounding in steadfast love, and relenting from disaster” </a:t>
            </a:r>
          </a:p>
          <a:p>
            <a:pPr algn="ctr"/>
            <a:r>
              <a:rPr lang="en-US" sz="1400" b="1" dirty="0"/>
              <a:t>(4:2b</a:t>
            </a:r>
            <a:r>
              <a:rPr lang="en-US" sz="1400" dirty="0"/>
              <a:t>)</a:t>
            </a:r>
            <a:endParaRPr lang="en-US" dirty="0"/>
          </a:p>
        </p:txBody>
      </p:sp>
      <p:sp>
        <p:nvSpPr>
          <p:cNvPr id="6" name="TextBox 5">
            <a:extLst>
              <a:ext uri="{FF2B5EF4-FFF2-40B4-BE49-F238E27FC236}">
                <a16:creationId xmlns:a16="http://schemas.microsoft.com/office/drawing/2014/main" id="{FB1FB57E-8DC6-354B-A6E5-8DD6A5FAD106}"/>
              </a:ext>
            </a:extLst>
          </p:cNvPr>
          <p:cNvSpPr txBox="1"/>
          <p:nvPr/>
        </p:nvSpPr>
        <p:spPr>
          <a:xfrm>
            <a:off x="955825" y="417576"/>
            <a:ext cx="1711175" cy="646331"/>
          </a:xfrm>
          <a:prstGeom prst="rect">
            <a:avLst/>
          </a:prstGeom>
          <a:solidFill>
            <a:schemeClr val="accent1"/>
          </a:solidFill>
        </p:spPr>
        <p:txBody>
          <a:bodyPr wrap="square" rtlCol="0">
            <a:spAutoFit/>
          </a:bodyPr>
          <a:lstStyle/>
          <a:p>
            <a:r>
              <a:rPr lang="en-US" b="1" dirty="0"/>
              <a:t>783 B.C. - 753 B.C. circa</a:t>
            </a:r>
          </a:p>
        </p:txBody>
      </p:sp>
      <p:sp>
        <p:nvSpPr>
          <p:cNvPr id="7" name="TextBox 6">
            <a:extLst>
              <a:ext uri="{FF2B5EF4-FFF2-40B4-BE49-F238E27FC236}">
                <a16:creationId xmlns:a16="http://schemas.microsoft.com/office/drawing/2014/main" id="{2D120A31-9FD6-044D-9870-93035D308FBE}"/>
              </a:ext>
            </a:extLst>
          </p:cNvPr>
          <p:cNvSpPr txBox="1"/>
          <p:nvPr/>
        </p:nvSpPr>
        <p:spPr>
          <a:xfrm>
            <a:off x="6855870" y="428909"/>
            <a:ext cx="1762104" cy="646331"/>
          </a:xfrm>
          <a:prstGeom prst="rect">
            <a:avLst/>
          </a:prstGeom>
          <a:solidFill>
            <a:schemeClr val="accent1"/>
          </a:solidFill>
        </p:spPr>
        <p:txBody>
          <a:bodyPr wrap="square" rtlCol="0">
            <a:spAutoFit/>
          </a:bodyPr>
          <a:lstStyle/>
          <a:p>
            <a:r>
              <a:rPr lang="en-US" b="1" dirty="0"/>
              <a:t>Name means “Dove”</a:t>
            </a:r>
          </a:p>
        </p:txBody>
      </p:sp>
    </p:spTree>
    <p:extLst>
      <p:ext uri="{BB962C8B-B14F-4D97-AF65-F5344CB8AC3E}">
        <p14:creationId xmlns:p14="http://schemas.microsoft.com/office/powerpoint/2010/main" val="317367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Running With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866899" y="1886358"/>
            <a:ext cx="7802088"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3:2   </a:t>
            </a:r>
            <a:r>
              <a:rPr lang="en-US" sz="2000" b="1" i="1" dirty="0">
                <a:solidFill>
                  <a:srgbClr val="002060"/>
                </a:solidFill>
                <a:latin typeface="Arial" panose="020B0604020202020204" pitchFamily="34" charset="0"/>
                <a:cs typeface="Arial" panose="020B0604020202020204" pitchFamily="34" charset="0"/>
              </a:rPr>
              <a:t>"Arise, go to Nineveh, that great city, and preach to it the message that I tell you." </a:t>
            </a:r>
          </a:p>
        </p:txBody>
      </p:sp>
      <p:sp>
        <p:nvSpPr>
          <p:cNvPr id="6" name="TextBox 5"/>
          <p:cNvSpPr txBox="1"/>
          <p:nvPr/>
        </p:nvSpPr>
        <p:spPr>
          <a:xfrm>
            <a:off x="296884" y="1545623"/>
            <a:ext cx="722184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Lord again commissions Jonah to preach in Nineveh.</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296884" y="2616198"/>
            <a:ext cx="5658921"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Jonah obeys and proclaims God's message.</a:t>
            </a:r>
          </a:p>
        </p:txBody>
      </p:sp>
      <p:sp>
        <p:nvSpPr>
          <p:cNvPr id="8" name="TextBox 7"/>
          <p:cNvSpPr txBox="1"/>
          <p:nvPr/>
        </p:nvSpPr>
        <p:spPr>
          <a:xfrm>
            <a:off x="866899" y="2980693"/>
            <a:ext cx="8146472"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3:3-4   </a:t>
            </a:r>
            <a:r>
              <a:rPr lang="en-US" sz="2000" b="1" i="1" dirty="0">
                <a:solidFill>
                  <a:srgbClr val="002060"/>
                </a:solidFill>
                <a:latin typeface="Arial" panose="020B0604020202020204" pitchFamily="34" charset="0"/>
                <a:cs typeface="Arial" panose="020B0604020202020204" pitchFamily="34" charset="0"/>
              </a:rPr>
              <a:t>So Jonah arose and went to Nineveh, according to the word of the LORD. Now Nineveh was an exceedingly great city, a three-day journey in extent.  And Jonah began to enter the city on the first day's walk. Then he cried out and said, "Yet forty days, and Nineveh shall be overthrown!"</a:t>
            </a:r>
          </a:p>
        </p:txBody>
      </p:sp>
      <p:sp>
        <p:nvSpPr>
          <p:cNvPr id="9" name="Rounded Rectangle 8"/>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3</a:t>
            </a:r>
          </a:p>
        </p:txBody>
      </p:sp>
      <p:sp>
        <p:nvSpPr>
          <p:cNvPr id="3" name="TextBox 2"/>
          <p:cNvSpPr txBox="1"/>
          <p:nvPr/>
        </p:nvSpPr>
        <p:spPr>
          <a:xfrm>
            <a:off x="320636" y="4611909"/>
            <a:ext cx="777488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people of Nineveh are moved to repent, including the king</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866898" y="4953910"/>
            <a:ext cx="7992093"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3:5-6    </a:t>
            </a:r>
            <a:r>
              <a:rPr lang="en-US" sz="2000" b="1" i="1" dirty="0">
                <a:solidFill>
                  <a:srgbClr val="002060"/>
                </a:solidFill>
                <a:latin typeface="Arial" panose="020B0604020202020204" pitchFamily="34" charset="0"/>
                <a:cs typeface="Arial" panose="020B0604020202020204" pitchFamily="34" charset="0"/>
              </a:rPr>
              <a:t>So the people of Nineveh believed God, proclaimed a fast, and put on sackcloth, from the greatest to the least of them. Then word came to the king of Nineveh; and he arose from his throne and laid aside his robe, covered himself with sackcloth and sat in ashes.</a:t>
            </a:r>
          </a:p>
        </p:txBody>
      </p:sp>
    </p:spTree>
    <p:extLst>
      <p:ext uri="{BB962C8B-B14F-4D97-AF65-F5344CB8AC3E}">
        <p14:creationId xmlns:p14="http://schemas.microsoft.com/office/powerpoint/2010/main" val="357077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Running With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866898" y="1886358"/>
            <a:ext cx="7968343"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3:7b-9   </a:t>
            </a:r>
            <a:r>
              <a:rPr lang="en-US" sz="2000" b="1" i="1" dirty="0">
                <a:solidFill>
                  <a:srgbClr val="002060"/>
                </a:solidFill>
                <a:latin typeface="Arial" panose="020B0604020202020204" pitchFamily="34" charset="0"/>
                <a:cs typeface="Arial" panose="020B0604020202020204" pitchFamily="34" charset="0"/>
              </a:rPr>
              <a:t>Let neither man nor beast, herd nor flock, taste anything; do not let them eat, or drink water.  But let man and beast be covered with sackcloth, and cry mightily to God; yes, let every one turn from his evil way and from the violence that is in his hands.  Who can tell if God will turn and relent, and turn away from His fierce anger, so that we may not perish? </a:t>
            </a:r>
          </a:p>
        </p:txBody>
      </p:sp>
      <p:sp>
        <p:nvSpPr>
          <p:cNvPr id="6" name="TextBox 5"/>
          <p:cNvSpPr txBox="1"/>
          <p:nvPr/>
        </p:nvSpPr>
        <p:spPr>
          <a:xfrm>
            <a:off x="296884" y="1545623"/>
            <a:ext cx="685155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King issued a decree that everyone should repent.</a:t>
            </a:r>
            <a:endParaRPr lang="en-US" sz="2000" dirty="0">
              <a:latin typeface="Arial" panose="020B0604020202020204" pitchFamily="34" charset="0"/>
              <a:cs typeface="Arial" panose="020B0604020202020204" pitchFamily="34" charset="0"/>
            </a:endParaRPr>
          </a:p>
        </p:txBody>
      </p:sp>
      <p:sp>
        <p:nvSpPr>
          <p:cNvPr id="9" name="Rounded Rectangle 8"/>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3</a:t>
            </a:r>
          </a:p>
        </p:txBody>
      </p:sp>
      <p:sp>
        <p:nvSpPr>
          <p:cNvPr id="3" name="TextBox 2"/>
          <p:cNvSpPr txBox="1"/>
          <p:nvPr/>
        </p:nvSpPr>
        <p:spPr>
          <a:xfrm>
            <a:off x="320635" y="3911268"/>
            <a:ext cx="8348351"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Lord takes notice, and relents of the disaster He had intended to bring.</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866899" y="4619154"/>
            <a:ext cx="7802088"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3:10  </a:t>
            </a:r>
            <a:r>
              <a:rPr lang="en-US" sz="2000" b="1" i="1" dirty="0">
                <a:solidFill>
                  <a:srgbClr val="002060"/>
                </a:solidFill>
                <a:latin typeface="Arial" panose="020B0604020202020204" pitchFamily="34" charset="0"/>
                <a:cs typeface="Arial" panose="020B0604020202020204" pitchFamily="34" charset="0"/>
              </a:rPr>
              <a:t> Then God saw their works, that they turned from their evil way; and God relented from the disaster that He had said He would bring upon them, and He did not do it.</a:t>
            </a:r>
          </a:p>
        </p:txBody>
      </p:sp>
    </p:spTree>
    <p:extLst>
      <p:ext uri="{BB962C8B-B14F-4D97-AF65-F5344CB8AC3E}">
        <p14:creationId xmlns:p14="http://schemas.microsoft.com/office/powerpoint/2010/main" val="343375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Jonah</a:t>
            </a:r>
          </a:p>
        </p:txBody>
      </p:sp>
      <p:sp>
        <p:nvSpPr>
          <p:cNvPr id="3" name="Content Placeholder 2"/>
          <p:cNvSpPr>
            <a:spLocks noGrp="1"/>
          </p:cNvSpPr>
          <p:nvPr>
            <p:ph idx="1"/>
          </p:nvPr>
        </p:nvSpPr>
        <p:spPr>
          <a:xfrm>
            <a:off x="914400" y="12954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105400"/>
            <a:ext cx="1676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53300" y="5067300"/>
            <a:ext cx="1905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0198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105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199" y="3657600"/>
            <a:ext cx="1609965" cy="369332"/>
          </a:xfrm>
          <a:prstGeom prst="rect">
            <a:avLst/>
          </a:prstGeom>
          <a:noFill/>
        </p:spPr>
        <p:txBody>
          <a:bodyPr wrap="square" rtlCol="0">
            <a:spAutoFit/>
          </a:bodyPr>
          <a:lstStyle/>
          <a:p>
            <a:r>
              <a:rPr lang="en-US" dirty="0"/>
              <a:t>  </a:t>
            </a:r>
            <a:r>
              <a:rPr lang="en-US" sz="1600" dirty="0"/>
              <a:t>Chapter 1</a:t>
            </a:r>
          </a:p>
        </p:txBody>
      </p:sp>
      <p:sp>
        <p:nvSpPr>
          <p:cNvPr id="118" name="TextBox 117"/>
          <p:cNvSpPr txBox="1"/>
          <p:nvPr/>
        </p:nvSpPr>
        <p:spPr>
          <a:xfrm>
            <a:off x="6477000" y="3657600"/>
            <a:ext cx="2057400" cy="338554"/>
          </a:xfrm>
          <a:prstGeom prst="rect">
            <a:avLst/>
          </a:prstGeom>
          <a:noFill/>
        </p:spPr>
        <p:txBody>
          <a:bodyPr wrap="square" rtlCol="0">
            <a:spAutoFit/>
          </a:bodyPr>
          <a:lstStyle/>
          <a:p>
            <a:r>
              <a:rPr lang="en-US" sz="1600" dirty="0"/>
              <a:t>           Chapter 4</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352800"/>
            <a:ext cx="1295400" cy="646331"/>
          </a:xfrm>
          <a:prstGeom prst="rect">
            <a:avLst/>
          </a:prstGeom>
          <a:noFill/>
        </p:spPr>
        <p:txBody>
          <a:bodyPr wrap="square" rtlCol="0">
            <a:spAutoFit/>
          </a:bodyPr>
          <a:lstStyle/>
          <a:p>
            <a:r>
              <a:rPr lang="en-US" dirty="0"/>
              <a:t>                </a:t>
            </a:r>
            <a:br>
              <a:rPr lang="en-US" dirty="0"/>
            </a:br>
            <a:r>
              <a:rPr lang="en-US" dirty="0"/>
              <a:t>   </a:t>
            </a:r>
            <a:r>
              <a:rPr lang="en-US" sz="1600" dirty="0"/>
              <a:t>Chapter 2</a:t>
            </a:r>
          </a:p>
        </p:txBody>
      </p:sp>
      <p:cxnSp>
        <p:nvCxnSpPr>
          <p:cNvPr id="67" name="Straight Connector 66"/>
          <p:cNvCxnSpPr/>
          <p:nvPr/>
        </p:nvCxnSpPr>
        <p:spPr>
          <a:xfrm rot="5400000">
            <a:off x="16383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219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3657600"/>
            <a:ext cx="1426479" cy="338554"/>
          </a:xfrm>
          <a:prstGeom prst="rect">
            <a:avLst/>
          </a:prstGeom>
          <a:noFill/>
        </p:spPr>
        <p:txBody>
          <a:bodyPr wrap="square" rtlCol="0">
            <a:spAutoFit/>
          </a:bodyPr>
          <a:lstStyle/>
          <a:p>
            <a:r>
              <a:rPr lang="en-US" sz="1600" dirty="0"/>
              <a:t>Chapter 3</a:t>
            </a:r>
          </a:p>
        </p:txBody>
      </p:sp>
      <p:sp>
        <p:nvSpPr>
          <p:cNvPr id="37" name="TextBox 36"/>
          <p:cNvSpPr txBox="1"/>
          <p:nvPr/>
        </p:nvSpPr>
        <p:spPr>
          <a:xfrm>
            <a:off x="152400" y="4343400"/>
            <a:ext cx="803425" cy="338554"/>
          </a:xfrm>
          <a:prstGeom prst="rect">
            <a:avLst/>
          </a:prstGeom>
          <a:noFill/>
        </p:spPr>
        <p:txBody>
          <a:bodyPr wrap="square" rtlCol="0">
            <a:spAutoFit/>
          </a:bodyPr>
          <a:lstStyle/>
          <a:p>
            <a:r>
              <a:rPr lang="en-US" sz="1600" b="1" dirty="0"/>
              <a:t>Theme</a:t>
            </a:r>
          </a:p>
        </p:txBody>
      </p:sp>
      <p:sp>
        <p:nvSpPr>
          <p:cNvPr id="38" name="TextBox 37"/>
          <p:cNvSpPr txBox="1"/>
          <p:nvPr/>
        </p:nvSpPr>
        <p:spPr>
          <a:xfrm>
            <a:off x="0" y="4724400"/>
            <a:ext cx="1124923" cy="338554"/>
          </a:xfrm>
          <a:prstGeom prst="rect">
            <a:avLst/>
          </a:prstGeom>
          <a:noFill/>
        </p:spPr>
        <p:txBody>
          <a:bodyPr wrap="square" rtlCol="0">
            <a:spAutoFit/>
          </a:bodyPr>
          <a:lstStyle/>
          <a:p>
            <a:r>
              <a:rPr lang="en-US" sz="1600" b="1" dirty="0"/>
              <a:t>Key Verses</a:t>
            </a:r>
          </a:p>
        </p:txBody>
      </p:sp>
      <p:sp>
        <p:nvSpPr>
          <p:cNvPr id="39" name="TextBox 38"/>
          <p:cNvSpPr txBox="1"/>
          <p:nvPr/>
        </p:nvSpPr>
        <p:spPr>
          <a:xfrm>
            <a:off x="-304800" y="5334000"/>
            <a:ext cx="1574378" cy="523220"/>
          </a:xfrm>
          <a:prstGeom prst="rect">
            <a:avLst/>
          </a:prstGeom>
          <a:noFill/>
        </p:spPr>
        <p:txBody>
          <a:bodyPr wrap="square" rtlCol="0">
            <a:spAutoFit/>
          </a:bodyPr>
          <a:lstStyle/>
          <a:p>
            <a:r>
              <a:rPr lang="en-US" sz="1400" dirty="0"/>
              <a:t>                 </a:t>
            </a:r>
            <a:r>
              <a:rPr lang="en-US" sz="1400" b="1" dirty="0"/>
              <a:t>Christ in </a:t>
            </a:r>
          </a:p>
          <a:p>
            <a:r>
              <a:rPr lang="en-US" sz="1400" b="1" dirty="0"/>
              <a:t>                   Jonah</a:t>
            </a:r>
          </a:p>
        </p:txBody>
      </p:sp>
      <p:sp>
        <p:nvSpPr>
          <p:cNvPr id="40" name="TextBox 39"/>
          <p:cNvSpPr txBox="1"/>
          <p:nvPr/>
        </p:nvSpPr>
        <p:spPr>
          <a:xfrm>
            <a:off x="1447800" y="1524000"/>
            <a:ext cx="1974399"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from God</a:t>
            </a:r>
          </a:p>
        </p:txBody>
      </p:sp>
      <p:sp>
        <p:nvSpPr>
          <p:cNvPr id="41" name="TextBox 40"/>
          <p:cNvSpPr txBox="1"/>
          <p:nvPr/>
        </p:nvSpPr>
        <p:spPr>
          <a:xfrm>
            <a:off x="3352800" y="1524000"/>
            <a:ext cx="1160574" cy="584775"/>
          </a:xfrm>
          <a:prstGeom prst="rect">
            <a:avLst/>
          </a:prstGeom>
          <a:noFill/>
        </p:spPr>
        <p:txBody>
          <a:bodyPr wrap="square" rtlCol="0">
            <a:spAutoFit/>
          </a:bodyPr>
          <a:lstStyle/>
          <a:p>
            <a:r>
              <a:rPr lang="en-US" sz="1600" dirty="0">
                <a:latin typeface="Arial Black" pitchFamily="34" charset="0"/>
              </a:rPr>
              <a:t>Running </a:t>
            </a:r>
          </a:p>
          <a:p>
            <a:r>
              <a:rPr lang="en-US" sz="1600" dirty="0">
                <a:latin typeface="Arial Black" pitchFamily="34" charset="0"/>
              </a:rPr>
              <a:t> to God</a:t>
            </a:r>
          </a:p>
        </p:txBody>
      </p:sp>
      <p:sp>
        <p:nvSpPr>
          <p:cNvPr id="43" name="TextBox 42"/>
          <p:cNvSpPr txBox="1"/>
          <p:nvPr/>
        </p:nvSpPr>
        <p:spPr>
          <a:xfrm>
            <a:off x="5029200" y="1524000"/>
            <a:ext cx="1358564"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with God</a:t>
            </a:r>
          </a:p>
        </p:txBody>
      </p:sp>
      <p:sp>
        <p:nvSpPr>
          <p:cNvPr id="45" name="TextBox 44"/>
          <p:cNvSpPr txBox="1"/>
          <p:nvPr/>
        </p:nvSpPr>
        <p:spPr>
          <a:xfrm>
            <a:off x="6781800" y="1524000"/>
            <a:ext cx="1933028" cy="584775"/>
          </a:xfrm>
          <a:prstGeom prst="rect">
            <a:avLst/>
          </a:prstGeom>
          <a:noFill/>
        </p:spPr>
        <p:txBody>
          <a:bodyPr wrap="square" rtlCol="0">
            <a:spAutoFit/>
          </a:bodyPr>
          <a:lstStyle/>
          <a:p>
            <a:r>
              <a:rPr lang="en-US" sz="1600" dirty="0">
                <a:latin typeface="Arial Black" pitchFamily="34" charset="0"/>
              </a:rPr>
              <a:t>   Running</a:t>
            </a:r>
          </a:p>
          <a:p>
            <a:r>
              <a:rPr lang="en-US" sz="1600" dirty="0">
                <a:latin typeface="Arial Black" pitchFamily="34" charset="0"/>
              </a:rPr>
              <a:t>ahead of God</a:t>
            </a:r>
          </a:p>
        </p:txBody>
      </p:sp>
      <p:sp>
        <p:nvSpPr>
          <p:cNvPr id="46" name="TextBox 45"/>
          <p:cNvSpPr txBox="1"/>
          <p:nvPr/>
        </p:nvSpPr>
        <p:spPr>
          <a:xfrm>
            <a:off x="1295400" y="2286000"/>
            <a:ext cx="1769292" cy="1323439"/>
          </a:xfrm>
          <a:prstGeom prst="rect">
            <a:avLst/>
          </a:prstGeom>
          <a:noFill/>
        </p:spPr>
        <p:txBody>
          <a:bodyPr wrap="square" rtlCol="0">
            <a:spAutoFit/>
          </a:bodyPr>
          <a:lstStyle/>
          <a:p>
            <a:pPr>
              <a:buFont typeface="Arial" pitchFamily="34" charset="0"/>
              <a:buChar char="•"/>
            </a:pPr>
            <a:r>
              <a:rPr lang="en-US" sz="1600" dirty="0"/>
              <a:t>First commission</a:t>
            </a:r>
          </a:p>
          <a:p>
            <a:r>
              <a:rPr lang="en-US" sz="1600" dirty="0"/>
              <a:t>       of Jonah</a:t>
            </a:r>
            <a:br>
              <a:rPr lang="en-US" sz="1600" dirty="0"/>
            </a:br>
            <a:endParaRPr lang="en-US" sz="1600" dirty="0"/>
          </a:p>
          <a:p>
            <a:pPr>
              <a:buFont typeface="Arial" pitchFamily="34" charset="0"/>
              <a:buChar char="•"/>
            </a:pPr>
            <a:r>
              <a:rPr lang="en-US" sz="1600" dirty="0"/>
              <a:t>    Results of </a:t>
            </a:r>
            <a:br>
              <a:rPr lang="en-US" sz="1600" dirty="0"/>
            </a:br>
            <a:r>
              <a:rPr lang="en-US" sz="1600" dirty="0"/>
              <a:t>   disobedience</a:t>
            </a:r>
          </a:p>
        </p:txBody>
      </p:sp>
      <p:sp>
        <p:nvSpPr>
          <p:cNvPr id="47" name="TextBox 46"/>
          <p:cNvSpPr txBox="1"/>
          <p:nvPr/>
        </p:nvSpPr>
        <p:spPr>
          <a:xfrm>
            <a:off x="3048000" y="2286000"/>
            <a:ext cx="1768548" cy="1077218"/>
          </a:xfrm>
          <a:prstGeom prst="rect">
            <a:avLst/>
          </a:prstGeom>
          <a:noFill/>
        </p:spPr>
        <p:txBody>
          <a:bodyPr wrap="square" rtlCol="0">
            <a:spAutoFit/>
          </a:bodyPr>
          <a:lstStyle/>
          <a:p>
            <a:pPr>
              <a:buFont typeface="Arial" pitchFamily="34" charset="0"/>
              <a:buChar char="•"/>
            </a:pPr>
            <a:r>
              <a:rPr lang="en-US" sz="1600" dirty="0"/>
              <a:t>Prayer of Jonah</a:t>
            </a:r>
            <a:br>
              <a:rPr lang="en-US" sz="1600" dirty="0"/>
            </a:br>
            <a:endParaRPr lang="en-US" sz="1600" dirty="0"/>
          </a:p>
          <a:p>
            <a:pPr>
              <a:buFont typeface="Arial" pitchFamily="34" charset="0"/>
              <a:buChar char="•"/>
            </a:pPr>
            <a:r>
              <a:rPr lang="en-US" sz="1600" dirty="0"/>
              <a:t>Communication</a:t>
            </a:r>
          </a:p>
          <a:p>
            <a:r>
              <a:rPr lang="en-US" sz="1600" dirty="0"/>
              <a:t>    with the Lord </a:t>
            </a:r>
          </a:p>
        </p:txBody>
      </p:sp>
      <p:sp>
        <p:nvSpPr>
          <p:cNvPr id="48" name="TextBox 47"/>
          <p:cNvSpPr txBox="1"/>
          <p:nvPr/>
        </p:nvSpPr>
        <p:spPr>
          <a:xfrm>
            <a:off x="4648200" y="2286000"/>
            <a:ext cx="2033043" cy="1323439"/>
          </a:xfrm>
          <a:prstGeom prst="rect">
            <a:avLst/>
          </a:prstGeom>
          <a:noFill/>
        </p:spPr>
        <p:txBody>
          <a:bodyPr wrap="square" rtlCol="0">
            <a:spAutoFit/>
          </a:bodyPr>
          <a:lstStyle/>
          <a:p>
            <a:pPr>
              <a:buFont typeface="Arial" pitchFamily="34" charset="0"/>
              <a:buChar char="•"/>
            </a:pPr>
            <a:r>
              <a:rPr lang="en-US" sz="1600" dirty="0"/>
              <a:t>Second commission</a:t>
            </a:r>
            <a:br>
              <a:rPr lang="en-US" sz="1600" dirty="0"/>
            </a:br>
            <a:r>
              <a:rPr lang="en-US" sz="1600" dirty="0"/>
              <a:t>            of Jonah</a:t>
            </a:r>
            <a:br>
              <a:rPr lang="en-US" sz="1600" dirty="0"/>
            </a:br>
            <a:endParaRPr lang="en-US" sz="1600" dirty="0"/>
          </a:p>
          <a:p>
            <a:pPr>
              <a:buFont typeface="Arial" pitchFamily="34" charset="0"/>
              <a:buChar char="•"/>
            </a:pPr>
            <a:r>
              <a:rPr lang="en-US" sz="1600" dirty="0"/>
              <a:t>          Results </a:t>
            </a:r>
          </a:p>
          <a:p>
            <a:r>
              <a:rPr lang="en-US" sz="1600" dirty="0"/>
              <a:t>      of obedience</a:t>
            </a:r>
          </a:p>
        </p:txBody>
      </p:sp>
      <p:sp>
        <p:nvSpPr>
          <p:cNvPr id="49" name="TextBox 48"/>
          <p:cNvSpPr txBox="1"/>
          <p:nvPr/>
        </p:nvSpPr>
        <p:spPr>
          <a:xfrm>
            <a:off x="6781800" y="2286000"/>
            <a:ext cx="1618724" cy="1323439"/>
          </a:xfrm>
          <a:prstGeom prst="rect">
            <a:avLst/>
          </a:prstGeom>
          <a:noFill/>
        </p:spPr>
        <p:txBody>
          <a:bodyPr wrap="square" rtlCol="0">
            <a:spAutoFit/>
          </a:bodyPr>
          <a:lstStyle/>
          <a:p>
            <a:pPr>
              <a:buFont typeface="Arial" pitchFamily="34" charset="0"/>
              <a:buChar char="•"/>
            </a:pPr>
            <a:r>
              <a:rPr lang="en-US" sz="1600" dirty="0"/>
              <a:t>   Prejudice</a:t>
            </a:r>
            <a:br>
              <a:rPr lang="en-US" sz="1600" dirty="0"/>
            </a:br>
            <a:r>
              <a:rPr lang="en-US" sz="1600" dirty="0"/>
              <a:t>     of Jonah</a:t>
            </a:r>
            <a:br>
              <a:rPr lang="en-US" sz="1600" dirty="0"/>
            </a:br>
            <a:endParaRPr lang="en-US" sz="1600" dirty="0"/>
          </a:p>
          <a:p>
            <a:pPr>
              <a:buFont typeface="Arial" pitchFamily="34" charset="0"/>
              <a:buChar char="•"/>
            </a:pPr>
            <a:r>
              <a:rPr lang="en-US" sz="1600" dirty="0"/>
              <a:t> Lessons from</a:t>
            </a:r>
            <a:br>
              <a:rPr lang="en-US" sz="1600" dirty="0"/>
            </a:br>
            <a:r>
              <a:rPr lang="en-US" sz="1600" dirty="0"/>
              <a:t>      the Lord</a:t>
            </a:r>
          </a:p>
        </p:txBody>
      </p:sp>
      <p:sp>
        <p:nvSpPr>
          <p:cNvPr id="50" name="TextBox 49"/>
          <p:cNvSpPr txBox="1"/>
          <p:nvPr/>
        </p:nvSpPr>
        <p:spPr>
          <a:xfrm>
            <a:off x="1295400" y="4343400"/>
            <a:ext cx="6874650" cy="369332"/>
          </a:xfrm>
          <a:prstGeom prst="rect">
            <a:avLst/>
          </a:prstGeom>
          <a:noFill/>
        </p:spPr>
        <p:txBody>
          <a:bodyPr wrap="square" rtlCol="0">
            <a:spAutoFit/>
          </a:bodyPr>
          <a:lstStyle/>
          <a:p>
            <a:r>
              <a:rPr lang="en-US" dirty="0"/>
              <a:t>God’s infinite mercy for all people; our reluctance to share His mercy</a:t>
            </a:r>
          </a:p>
        </p:txBody>
      </p:sp>
      <p:sp>
        <p:nvSpPr>
          <p:cNvPr id="51" name="TextBox 50"/>
          <p:cNvSpPr txBox="1"/>
          <p:nvPr/>
        </p:nvSpPr>
        <p:spPr>
          <a:xfrm>
            <a:off x="3429000" y="4724400"/>
            <a:ext cx="2209800" cy="369332"/>
          </a:xfrm>
          <a:prstGeom prst="rect">
            <a:avLst/>
          </a:prstGeom>
          <a:noFill/>
        </p:spPr>
        <p:txBody>
          <a:bodyPr wrap="square" rtlCol="0">
            <a:spAutoFit/>
          </a:bodyPr>
          <a:lstStyle/>
          <a:p>
            <a:r>
              <a:rPr lang="en-US" dirty="0"/>
              <a:t>             2:9; 4:11</a:t>
            </a:r>
          </a:p>
        </p:txBody>
      </p:sp>
      <p:sp>
        <p:nvSpPr>
          <p:cNvPr id="57" name="TextBox 56"/>
          <p:cNvSpPr txBox="1"/>
          <p:nvPr/>
        </p:nvSpPr>
        <p:spPr>
          <a:xfrm>
            <a:off x="1066800" y="5105400"/>
            <a:ext cx="7983672" cy="923330"/>
          </a:xfrm>
          <a:prstGeom prst="rect">
            <a:avLst/>
          </a:prstGeom>
          <a:noFill/>
        </p:spPr>
        <p:txBody>
          <a:bodyPr wrap="square" rtlCol="0">
            <a:spAutoFit/>
          </a:bodyPr>
          <a:lstStyle/>
          <a:p>
            <a:r>
              <a:rPr lang="en-US" dirty="0"/>
              <a:t>Jonah’s three days in the fish anticipates Christ’s death and resurrection.</a:t>
            </a:r>
          </a:p>
          <a:p>
            <a:r>
              <a:rPr lang="en-US" dirty="0"/>
              <a:t>The Ninevites’ salvation represents the salvation available to all people </a:t>
            </a:r>
          </a:p>
          <a:p>
            <a:r>
              <a:rPr lang="en-US" dirty="0"/>
              <a:t>in Christ  (Mt. 12:39-41; Lk. 11:29-32)</a:t>
            </a:r>
          </a:p>
        </p:txBody>
      </p:sp>
      <p:sp>
        <p:nvSpPr>
          <p:cNvPr id="4" name="TextBox 3">
            <a:extLst>
              <a:ext uri="{FF2B5EF4-FFF2-40B4-BE49-F238E27FC236}">
                <a16:creationId xmlns:a16="http://schemas.microsoft.com/office/drawing/2014/main" id="{C8AA6310-3E1A-3643-A0E2-23D66849F73B}"/>
              </a:ext>
            </a:extLst>
          </p:cNvPr>
          <p:cNvSpPr txBox="1"/>
          <p:nvPr/>
        </p:nvSpPr>
        <p:spPr>
          <a:xfrm>
            <a:off x="-24375" y="1518126"/>
            <a:ext cx="1310010" cy="2462213"/>
          </a:xfrm>
          <a:prstGeom prst="rect">
            <a:avLst/>
          </a:prstGeom>
          <a:noFill/>
        </p:spPr>
        <p:txBody>
          <a:bodyPr wrap="square" rtlCol="0">
            <a:spAutoFit/>
          </a:bodyPr>
          <a:lstStyle/>
          <a:p>
            <a:pPr algn="ctr"/>
            <a:r>
              <a:rPr lang="en-US" sz="1400" b="1" dirty="0"/>
              <a:t>…”for I knew that you are a gracious God and merciful, slow to anger and abounding in steadfast love, and relenting from disaster” </a:t>
            </a:r>
          </a:p>
          <a:p>
            <a:pPr algn="ctr"/>
            <a:r>
              <a:rPr lang="en-US" sz="1400" b="1" dirty="0"/>
              <a:t>(4:2b</a:t>
            </a:r>
            <a:r>
              <a:rPr lang="en-US" sz="1400" dirty="0"/>
              <a:t>)</a:t>
            </a:r>
            <a:endParaRPr lang="en-US" dirty="0"/>
          </a:p>
        </p:txBody>
      </p:sp>
      <p:sp>
        <p:nvSpPr>
          <p:cNvPr id="6" name="TextBox 5">
            <a:extLst>
              <a:ext uri="{FF2B5EF4-FFF2-40B4-BE49-F238E27FC236}">
                <a16:creationId xmlns:a16="http://schemas.microsoft.com/office/drawing/2014/main" id="{FB1FB57E-8DC6-354B-A6E5-8DD6A5FAD106}"/>
              </a:ext>
            </a:extLst>
          </p:cNvPr>
          <p:cNvSpPr txBox="1"/>
          <p:nvPr/>
        </p:nvSpPr>
        <p:spPr>
          <a:xfrm>
            <a:off x="955825" y="417576"/>
            <a:ext cx="1711175" cy="646331"/>
          </a:xfrm>
          <a:prstGeom prst="rect">
            <a:avLst/>
          </a:prstGeom>
          <a:solidFill>
            <a:schemeClr val="accent1"/>
          </a:solidFill>
        </p:spPr>
        <p:txBody>
          <a:bodyPr wrap="square" rtlCol="0">
            <a:spAutoFit/>
          </a:bodyPr>
          <a:lstStyle/>
          <a:p>
            <a:r>
              <a:rPr lang="en-US" b="1" dirty="0"/>
              <a:t>783 B.C. - 753 B.C. circa</a:t>
            </a:r>
          </a:p>
        </p:txBody>
      </p:sp>
      <p:sp>
        <p:nvSpPr>
          <p:cNvPr id="7" name="TextBox 6">
            <a:extLst>
              <a:ext uri="{FF2B5EF4-FFF2-40B4-BE49-F238E27FC236}">
                <a16:creationId xmlns:a16="http://schemas.microsoft.com/office/drawing/2014/main" id="{2D120A31-9FD6-044D-9870-93035D308FBE}"/>
              </a:ext>
            </a:extLst>
          </p:cNvPr>
          <p:cNvSpPr txBox="1"/>
          <p:nvPr/>
        </p:nvSpPr>
        <p:spPr>
          <a:xfrm>
            <a:off x="6855870" y="428909"/>
            <a:ext cx="1762104" cy="646331"/>
          </a:xfrm>
          <a:prstGeom prst="rect">
            <a:avLst/>
          </a:prstGeom>
          <a:solidFill>
            <a:schemeClr val="accent1"/>
          </a:solidFill>
        </p:spPr>
        <p:txBody>
          <a:bodyPr wrap="square" rtlCol="0">
            <a:spAutoFit/>
          </a:bodyPr>
          <a:lstStyle/>
          <a:p>
            <a:r>
              <a:rPr lang="en-US" b="1" dirty="0"/>
              <a:t>Name means “Dove”</a:t>
            </a:r>
          </a:p>
        </p:txBody>
      </p:sp>
    </p:spTree>
    <p:extLst>
      <p:ext uri="{BB962C8B-B14F-4D97-AF65-F5344CB8AC3E}">
        <p14:creationId xmlns:p14="http://schemas.microsoft.com/office/powerpoint/2010/main" val="103006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338450" y="155448"/>
            <a:ext cx="7143008" cy="1252728"/>
          </a:xfrm>
        </p:spPr>
        <p:txBody>
          <a:bodyPr/>
          <a:lstStyle/>
          <a:p>
            <a:r>
              <a:rPr lang="en-US" dirty="0">
                <a:latin typeface="Arial" panose="020B0604020202020204" pitchFamily="34" charset="0"/>
                <a:cs typeface="Arial" panose="020B0604020202020204" pitchFamily="34" charset="0"/>
              </a:rPr>
              <a:t>Running Ahead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60024" y="1803233"/>
            <a:ext cx="8146472"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4:1-2   </a:t>
            </a:r>
            <a:r>
              <a:rPr lang="en-US" sz="2000" b="1" i="1" dirty="0">
                <a:solidFill>
                  <a:srgbClr val="002060"/>
                </a:solidFill>
                <a:latin typeface="Arial" panose="020B0604020202020204" pitchFamily="34" charset="0"/>
                <a:cs typeface="Arial" panose="020B0604020202020204" pitchFamily="34" charset="0"/>
              </a:rPr>
              <a:t>But it displeased Jonah exceedingly, and he became angry.  So he prayed to the LORD, and said, "Ah, LORD, was not this what I said when I was still in my country?  Therefore I fled previously to </a:t>
            </a:r>
            <a:r>
              <a:rPr lang="en-US" sz="2000" b="1" i="1" dirty="0" err="1">
                <a:solidFill>
                  <a:srgbClr val="002060"/>
                </a:solidFill>
                <a:latin typeface="Arial" panose="020B0604020202020204" pitchFamily="34" charset="0"/>
                <a:cs typeface="Arial" panose="020B0604020202020204" pitchFamily="34" charset="0"/>
              </a:rPr>
              <a:t>Tarshish</a:t>
            </a:r>
            <a:r>
              <a:rPr lang="en-US" sz="2000" b="1" i="1" dirty="0">
                <a:solidFill>
                  <a:srgbClr val="002060"/>
                </a:solidFill>
                <a:latin typeface="Arial" panose="020B0604020202020204" pitchFamily="34" charset="0"/>
                <a:cs typeface="Arial" panose="020B0604020202020204" pitchFamily="34" charset="0"/>
              </a:rPr>
              <a:t>; for I know that You are a gracious and merciful God, slow to anger and abundant in </a:t>
            </a:r>
            <a:r>
              <a:rPr lang="en-US" sz="2000" b="1" i="1" dirty="0" err="1">
                <a:solidFill>
                  <a:srgbClr val="002060"/>
                </a:solidFill>
                <a:latin typeface="Arial" panose="020B0604020202020204" pitchFamily="34" charset="0"/>
                <a:cs typeface="Arial" panose="020B0604020202020204" pitchFamily="34" charset="0"/>
              </a:rPr>
              <a:t>lovingkindness</a:t>
            </a:r>
            <a:r>
              <a:rPr lang="en-US" sz="2000" b="1" i="1" dirty="0">
                <a:solidFill>
                  <a:srgbClr val="002060"/>
                </a:solidFill>
                <a:latin typeface="Arial" panose="020B0604020202020204" pitchFamily="34" charset="0"/>
                <a:cs typeface="Arial" panose="020B0604020202020204" pitchFamily="34" charset="0"/>
              </a:rPr>
              <a:t>, one who relents from doing harm. </a:t>
            </a:r>
          </a:p>
        </p:txBody>
      </p:sp>
      <p:sp>
        <p:nvSpPr>
          <p:cNvPr id="6" name="TextBox 5"/>
          <p:cNvSpPr txBox="1"/>
          <p:nvPr/>
        </p:nvSpPr>
        <p:spPr>
          <a:xfrm>
            <a:off x="237509" y="1474373"/>
            <a:ext cx="675056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Jonah was consumed with prejudice against Nineveh.</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273134" y="3664859"/>
            <a:ext cx="8740237"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Compare Jonah’s prayer with the one from the belly of the fish.  </a:t>
            </a:r>
          </a:p>
        </p:txBody>
      </p:sp>
      <p:sp>
        <p:nvSpPr>
          <p:cNvPr id="8" name="TextBox 7"/>
          <p:cNvSpPr txBox="1"/>
          <p:nvPr/>
        </p:nvSpPr>
        <p:spPr>
          <a:xfrm>
            <a:off x="760024" y="4052630"/>
            <a:ext cx="8146472"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2:7,9  </a:t>
            </a:r>
            <a:r>
              <a:rPr lang="en-US" sz="2000" b="1" i="1" dirty="0">
                <a:solidFill>
                  <a:srgbClr val="002060"/>
                </a:solidFill>
                <a:latin typeface="Arial" panose="020B0604020202020204" pitchFamily="34" charset="0"/>
                <a:cs typeface="Arial" panose="020B0604020202020204" pitchFamily="34" charset="0"/>
              </a:rPr>
              <a:t>"When my soul fainted within me, I remembered the LORD; and my prayer went up to You, into Your holy temple.  . . .   I will sacrifice to You with the voice of thanksgiving;  I will pay what I have vowed. Salvation is of the LORD.“ </a:t>
            </a:r>
          </a:p>
        </p:txBody>
      </p:sp>
      <p:sp>
        <p:nvSpPr>
          <p:cNvPr id="9" name="Rounded Rectangle 8"/>
          <p:cNvSpPr/>
          <p:nvPr/>
        </p:nvSpPr>
        <p:spPr>
          <a:xfrm>
            <a:off x="6876776"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4</a:t>
            </a:r>
          </a:p>
        </p:txBody>
      </p:sp>
      <p:sp>
        <p:nvSpPr>
          <p:cNvPr id="11" name="TextBox 10"/>
          <p:cNvSpPr txBox="1"/>
          <p:nvPr/>
        </p:nvSpPr>
        <p:spPr>
          <a:xfrm>
            <a:off x="273134" y="5336856"/>
            <a:ext cx="8754087"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His attitude the first time (Chap 2) was contrite and submissive.  </a:t>
            </a:r>
          </a:p>
          <a:p>
            <a:r>
              <a:rPr lang="en-US" sz="2000" b="1" dirty="0">
                <a:latin typeface="Arial" panose="020B0604020202020204" pitchFamily="34" charset="0"/>
                <a:cs typeface="Arial" panose="020B0604020202020204" pitchFamily="34" charset="0"/>
              </a:rPr>
              <a:t>His attitude the second time (Chap 4) is argumentative and seeks to justify his actions before God.</a:t>
            </a:r>
          </a:p>
        </p:txBody>
      </p:sp>
      <p:sp>
        <p:nvSpPr>
          <p:cNvPr id="10" name="TextBox 9"/>
          <p:cNvSpPr txBox="1"/>
          <p:nvPr/>
        </p:nvSpPr>
        <p:spPr>
          <a:xfrm>
            <a:off x="235538" y="6245644"/>
            <a:ext cx="8754087" cy="400110"/>
          </a:xfrm>
          <a:prstGeom prst="rect">
            <a:avLst/>
          </a:prstGeom>
          <a:noFill/>
        </p:spPr>
        <p:txBody>
          <a:bodyPr wrap="square" rtlCol="0">
            <a:spAutoFit/>
          </a:bodyPr>
          <a:lstStyle/>
          <a:p>
            <a:r>
              <a:rPr lang="en-US" sz="2000" b="1" dirty="0">
                <a:solidFill>
                  <a:schemeClr val="accent6">
                    <a:lumMod val="50000"/>
                  </a:schemeClr>
                </a:solidFill>
                <a:latin typeface="Arial" panose="020B0604020202020204" pitchFamily="34" charset="0"/>
                <a:cs typeface="Arial" panose="020B0604020202020204" pitchFamily="34" charset="0"/>
              </a:rPr>
              <a:t>Sometimes when angry we say things we might not otherwise say.</a:t>
            </a:r>
          </a:p>
        </p:txBody>
      </p:sp>
    </p:spTree>
    <p:extLst>
      <p:ext uri="{BB962C8B-B14F-4D97-AF65-F5344CB8AC3E}">
        <p14:creationId xmlns:p14="http://schemas.microsoft.com/office/powerpoint/2010/main" val="41882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338450" y="155448"/>
            <a:ext cx="7143008" cy="1252728"/>
          </a:xfrm>
        </p:spPr>
        <p:txBody>
          <a:bodyPr/>
          <a:lstStyle/>
          <a:p>
            <a:r>
              <a:rPr lang="en-US" dirty="0">
                <a:latin typeface="Arial" panose="020B0604020202020204" pitchFamily="34" charset="0"/>
                <a:cs typeface="Arial" panose="020B0604020202020204" pitchFamily="34" charset="0"/>
              </a:rPr>
              <a:t>Running Ahead of God</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273134" y="1646109"/>
            <a:ext cx="8740237" cy="206210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had no love for the Assyrians. They were Israel’s brutal enemy. He was fully expecting that when the 40 days were past, God would destroy them.  He became angry when that didn’t happen.</a:t>
            </a:r>
          </a:p>
          <a:p>
            <a:endParaRPr lang="en-US" sz="8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He was more concerned about his reputation as a prophet than he was about the tens of thousands of </a:t>
            </a:r>
            <a:r>
              <a:rPr lang="en-US" sz="2000" b="1" dirty="0" err="1">
                <a:latin typeface="Arial" panose="020B0604020202020204" pitchFamily="34" charset="0"/>
                <a:cs typeface="Arial" panose="020B0604020202020204" pitchFamily="34" charset="0"/>
              </a:rPr>
              <a:t>Ninevite</a:t>
            </a:r>
            <a:r>
              <a:rPr lang="en-US" sz="2000" b="1" dirty="0">
                <a:latin typeface="Arial" panose="020B0604020202020204" pitchFamily="34" charset="0"/>
                <a:cs typeface="Arial" panose="020B0604020202020204" pitchFamily="34" charset="0"/>
              </a:rPr>
              <a:t> souls in the city. Believing he would be accused of false prophecy, he asked God to just let him die.  </a:t>
            </a:r>
          </a:p>
        </p:txBody>
      </p:sp>
      <p:sp>
        <p:nvSpPr>
          <p:cNvPr id="8" name="TextBox 7"/>
          <p:cNvSpPr txBox="1"/>
          <p:nvPr/>
        </p:nvSpPr>
        <p:spPr>
          <a:xfrm>
            <a:off x="760024" y="3629233"/>
            <a:ext cx="8146472"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4:3   </a:t>
            </a:r>
            <a:r>
              <a:rPr lang="en-US" sz="2000" b="1" i="1" dirty="0">
                <a:solidFill>
                  <a:srgbClr val="002060"/>
                </a:solidFill>
                <a:latin typeface="Arial" panose="020B0604020202020204" pitchFamily="34" charset="0"/>
                <a:cs typeface="Arial" panose="020B0604020202020204" pitchFamily="34" charset="0"/>
              </a:rPr>
              <a:t>"Therefore now, O LORD, please take my life from me, for it is better for me to die than to live!"</a:t>
            </a:r>
          </a:p>
        </p:txBody>
      </p:sp>
      <p:sp>
        <p:nvSpPr>
          <p:cNvPr id="9" name="Rounded Rectangle 8"/>
          <p:cNvSpPr/>
          <p:nvPr/>
        </p:nvSpPr>
        <p:spPr>
          <a:xfrm>
            <a:off x="6876776"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4</a:t>
            </a:r>
          </a:p>
        </p:txBody>
      </p:sp>
      <p:sp>
        <p:nvSpPr>
          <p:cNvPr id="11" name="TextBox 10"/>
          <p:cNvSpPr txBox="1"/>
          <p:nvPr/>
        </p:nvSpPr>
        <p:spPr>
          <a:xfrm>
            <a:off x="316684" y="4307773"/>
            <a:ext cx="8754087"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This is the second time that Jonah was willing to die rather than submit to God’s decision.</a:t>
            </a:r>
          </a:p>
        </p:txBody>
      </p:sp>
      <p:sp>
        <p:nvSpPr>
          <p:cNvPr id="10" name="TextBox 9"/>
          <p:cNvSpPr txBox="1"/>
          <p:nvPr/>
        </p:nvSpPr>
        <p:spPr>
          <a:xfrm>
            <a:off x="760024" y="5341983"/>
            <a:ext cx="814647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4:4   </a:t>
            </a:r>
            <a:r>
              <a:rPr lang="en-US" sz="2000" b="1" i="1" dirty="0">
                <a:solidFill>
                  <a:srgbClr val="002060"/>
                </a:solidFill>
                <a:latin typeface="Arial" panose="020B0604020202020204" pitchFamily="34" charset="0"/>
                <a:cs typeface="Arial" panose="020B0604020202020204" pitchFamily="34" charset="0"/>
              </a:rPr>
              <a:t>Then the LORD said, "Is it right for you to be angry?" </a:t>
            </a:r>
          </a:p>
        </p:txBody>
      </p:sp>
      <p:sp>
        <p:nvSpPr>
          <p:cNvPr id="12" name="TextBox 11"/>
          <p:cNvSpPr txBox="1"/>
          <p:nvPr/>
        </p:nvSpPr>
        <p:spPr>
          <a:xfrm>
            <a:off x="273134" y="5013123"/>
            <a:ext cx="529850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confronts Jonah regarding his anger.</a:t>
            </a: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271159" y="5711773"/>
            <a:ext cx="874221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God is asking him if he has any justification for his anger. </a:t>
            </a:r>
            <a:endParaRPr lang="en-US" sz="2000" dirty="0">
              <a:latin typeface="Arial" panose="020B0604020202020204" pitchFamily="34" charset="0"/>
              <a:cs typeface="Arial" panose="020B0604020202020204" pitchFamily="34" charset="0"/>
            </a:endParaRPr>
          </a:p>
        </p:txBody>
      </p:sp>
      <p:sp>
        <p:nvSpPr>
          <p:cNvPr id="14" name="TextBox 13"/>
          <p:cNvSpPr txBox="1"/>
          <p:nvPr/>
        </p:nvSpPr>
        <p:spPr>
          <a:xfrm>
            <a:off x="269184" y="6028758"/>
            <a:ext cx="8742212" cy="707886"/>
          </a:xfrm>
          <a:prstGeom prst="rect">
            <a:avLst/>
          </a:prstGeom>
          <a:noFill/>
        </p:spPr>
        <p:txBody>
          <a:bodyPr wrap="square" rtlCol="0">
            <a:spAutoFit/>
          </a:bodyPr>
          <a:lstStyle/>
          <a:p>
            <a:r>
              <a:rPr lang="en-US" sz="2000" b="1" dirty="0">
                <a:solidFill>
                  <a:schemeClr val="accent6">
                    <a:lumMod val="50000"/>
                  </a:schemeClr>
                </a:solidFill>
                <a:latin typeface="Arial" panose="020B0604020202020204" pitchFamily="34" charset="0"/>
                <a:cs typeface="Arial" panose="020B0604020202020204" pitchFamily="34" charset="0"/>
              </a:rPr>
              <a:t>This is a question we should ask ourselves when we get angry over circumstances that don’t break the way we want.</a:t>
            </a:r>
            <a:endParaRPr lang="en-US" sz="20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0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338450" y="155448"/>
            <a:ext cx="7143008" cy="1252728"/>
          </a:xfrm>
        </p:spPr>
        <p:txBody>
          <a:bodyPr/>
          <a:lstStyle/>
          <a:p>
            <a:r>
              <a:rPr lang="en-US" dirty="0">
                <a:latin typeface="Arial" panose="020B0604020202020204" pitchFamily="34" charset="0"/>
                <a:cs typeface="Arial" panose="020B0604020202020204" pitchFamily="34" charset="0"/>
              </a:rPr>
              <a:t>Running Ahead of God</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237509" y="1597593"/>
            <a:ext cx="8740237"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doesn’t answer God’s question, but goes away and appears to sulk.  </a:t>
            </a:r>
          </a:p>
        </p:txBody>
      </p:sp>
      <p:sp>
        <p:nvSpPr>
          <p:cNvPr id="8" name="TextBox 7"/>
          <p:cNvSpPr txBox="1"/>
          <p:nvPr/>
        </p:nvSpPr>
        <p:spPr>
          <a:xfrm>
            <a:off x="713482" y="2132915"/>
            <a:ext cx="8146472"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4:5   </a:t>
            </a:r>
            <a:r>
              <a:rPr lang="en-US" sz="2000" b="1" i="1" dirty="0">
                <a:solidFill>
                  <a:srgbClr val="002060"/>
                </a:solidFill>
                <a:latin typeface="Arial" panose="020B0604020202020204" pitchFamily="34" charset="0"/>
                <a:cs typeface="Arial" panose="020B0604020202020204" pitchFamily="34" charset="0"/>
              </a:rPr>
              <a:t>So Jonah went out of the city and sat on the east side of the city. There he made himself a shelter and sat under it in the shade, till he might see what would become of the city.</a:t>
            </a:r>
          </a:p>
        </p:txBody>
      </p:sp>
      <p:sp>
        <p:nvSpPr>
          <p:cNvPr id="9" name="Rounded Rectangle 8"/>
          <p:cNvSpPr/>
          <p:nvPr/>
        </p:nvSpPr>
        <p:spPr>
          <a:xfrm>
            <a:off x="6876776"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4</a:t>
            </a:r>
          </a:p>
        </p:txBody>
      </p:sp>
      <p:sp>
        <p:nvSpPr>
          <p:cNvPr id="11" name="TextBox 10"/>
          <p:cNvSpPr txBox="1"/>
          <p:nvPr/>
        </p:nvSpPr>
        <p:spPr>
          <a:xfrm>
            <a:off x="269184" y="3124828"/>
            <a:ext cx="8754087" cy="113877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in anger, watches the city, perhaps to see if their repentance holds when they realize destruction is not coming. </a:t>
            </a:r>
          </a:p>
          <a:p>
            <a:endParaRPr lang="en-US" sz="8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 uses a plant, a worm and a hot wind to teach Jonah a lesson.</a:t>
            </a:r>
          </a:p>
        </p:txBody>
      </p:sp>
      <p:sp>
        <p:nvSpPr>
          <p:cNvPr id="10" name="TextBox 9"/>
          <p:cNvSpPr txBox="1"/>
          <p:nvPr/>
        </p:nvSpPr>
        <p:spPr>
          <a:xfrm>
            <a:off x="713482" y="4191773"/>
            <a:ext cx="8146472" cy="255454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4:6-8   </a:t>
            </a:r>
            <a:r>
              <a:rPr lang="en-US" sz="2200" b="1" baseline="30000" dirty="0">
                <a:solidFill>
                  <a:srgbClr val="00B0F0"/>
                </a:solidFill>
                <a:latin typeface="Arial" panose="020B0604020202020204" pitchFamily="34" charset="0"/>
                <a:cs typeface="Arial" panose="020B0604020202020204" pitchFamily="34" charset="0"/>
              </a:rPr>
              <a:t>6</a:t>
            </a:r>
            <a:r>
              <a:rPr lang="en-US" sz="2000" b="1" i="1" dirty="0">
                <a:solidFill>
                  <a:srgbClr val="002060"/>
                </a:solidFill>
                <a:latin typeface="Arial" panose="020B0604020202020204" pitchFamily="34" charset="0"/>
                <a:cs typeface="Arial" panose="020B0604020202020204" pitchFamily="34" charset="0"/>
              </a:rPr>
              <a:t>And the LORD God prepared a plant and made it come up over Jonah, that it might be shade for his head to deliver him from his misery. So Jonah was very grateful for the plant.  </a:t>
            </a:r>
            <a:r>
              <a:rPr lang="en-US" sz="2200" b="1" baseline="30000" dirty="0">
                <a:solidFill>
                  <a:srgbClr val="00B0F0"/>
                </a:solidFill>
                <a:latin typeface="Arial" panose="020B0604020202020204" pitchFamily="34" charset="0"/>
                <a:cs typeface="Arial" panose="020B0604020202020204" pitchFamily="34" charset="0"/>
              </a:rPr>
              <a:t>7</a:t>
            </a:r>
            <a:r>
              <a:rPr lang="en-US" sz="2000" b="1" i="1" dirty="0">
                <a:solidFill>
                  <a:srgbClr val="002060"/>
                </a:solidFill>
                <a:latin typeface="Arial" panose="020B0604020202020204" pitchFamily="34" charset="0"/>
                <a:cs typeface="Arial" panose="020B0604020202020204" pitchFamily="34" charset="0"/>
              </a:rPr>
              <a:t>But as morning dawned the next day God prepared a worm, and it so damaged the plant that it withered.  </a:t>
            </a:r>
            <a:r>
              <a:rPr lang="en-US" sz="2200" b="1" baseline="30000" dirty="0">
                <a:solidFill>
                  <a:srgbClr val="00B0F0"/>
                </a:solidFill>
                <a:latin typeface="Arial" panose="020B0604020202020204" pitchFamily="34" charset="0"/>
                <a:cs typeface="Arial" panose="020B0604020202020204" pitchFamily="34" charset="0"/>
              </a:rPr>
              <a:t>8</a:t>
            </a:r>
            <a:r>
              <a:rPr lang="en-US" sz="2000" b="1" i="1" dirty="0">
                <a:solidFill>
                  <a:srgbClr val="002060"/>
                </a:solidFill>
                <a:latin typeface="Arial" panose="020B0604020202020204" pitchFamily="34" charset="0"/>
                <a:cs typeface="Arial" panose="020B0604020202020204" pitchFamily="34" charset="0"/>
              </a:rPr>
              <a:t>And it happened, when the sun arose, that God prepared a vehement east wind; and the sun beat on Jonah's head, so that he grew faint. Then he wished death for himself, and said, "It is better for me to die than to live.</a:t>
            </a:r>
          </a:p>
        </p:txBody>
      </p:sp>
    </p:spTree>
    <p:extLst>
      <p:ext uri="{BB962C8B-B14F-4D97-AF65-F5344CB8AC3E}">
        <p14:creationId xmlns:p14="http://schemas.microsoft.com/office/powerpoint/2010/main" val="3152160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338450" y="155448"/>
            <a:ext cx="7143008" cy="1252728"/>
          </a:xfrm>
        </p:spPr>
        <p:txBody>
          <a:bodyPr/>
          <a:lstStyle/>
          <a:p>
            <a:r>
              <a:rPr lang="en-US" dirty="0">
                <a:latin typeface="Arial" panose="020B0604020202020204" pitchFamily="34" charset="0"/>
                <a:cs typeface="Arial" panose="020B0604020202020204" pitchFamily="34" charset="0"/>
              </a:rPr>
              <a:t>Running Ahead of God</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237509" y="1474373"/>
            <a:ext cx="8633362" cy="1877437"/>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God provides a plant to give shade from the hot sun while he watches.  Then He takes it away the next morning, and brings up a hot wind to magnify the hot sun, all as a test to see how Jonah reacts.</a:t>
            </a:r>
          </a:p>
          <a:p>
            <a:endParaRPr lang="en-US" sz="8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Once again, for the third time, Jonah requests death.  </a:t>
            </a:r>
          </a:p>
          <a:p>
            <a:endParaRPr lang="en-US" sz="8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God responds with another question regarding Jonah’s anger.</a:t>
            </a:r>
          </a:p>
        </p:txBody>
      </p:sp>
      <p:sp>
        <p:nvSpPr>
          <p:cNvPr id="8" name="TextBox 7"/>
          <p:cNvSpPr txBox="1"/>
          <p:nvPr/>
        </p:nvSpPr>
        <p:spPr>
          <a:xfrm>
            <a:off x="677857" y="3275226"/>
            <a:ext cx="8146472"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4:9   </a:t>
            </a:r>
            <a:r>
              <a:rPr lang="en-US" sz="2000" b="1" i="1" dirty="0">
                <a:solidFill>
                  <a:srgbClr val="002060"/>
                </a:solidFill>
                <a:latin typeface="Arial" panose="020B0604020202020204" pitchFamily="34" charset="0"/>
                <a:cs typeface="Arial" panose="020B0604020202020204" pitchFamily="34" charset="0"/>
              </a:rPr>
              <a:t>Then God said to Jonah, "Is it right for you to be angry about the plant?" And he said, "It is right for me to be angry, even to death!"</a:t>
            </a:r>
          </a:p>
        </p:txBody>
      </p:sp>
      <p:sp>
        <p:nvSpPr>
          <p:cNvPr id="9" name="Rounded Rectangle 8"/>
          <p:cNvSpPr/>
          <p:nvPr/>
        </p:nvSpPr>
        <p:spPr>
          <a:xfrm>
            <a:off x="6876776"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4</a:t>
            </a:r>
          </a:p>
        </p:txBody>
      </p:sp>
      <p:sp>
        <p:nvSpPr>
          <p:cNvPr id="11" name="TextBox 10"/>
          <p:cNvSpPr txBox="1"/>
          <p:nvPr/>
        </p:nvSpPr>
        <p:spPr>
          <a:xfrm>
            <a:off x="269184" y="4249932"/>
            <a:ext cx="8754087"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God’s drives the lesson home.  Jonah’s priorities need re-adjustment.</a:t>
            </a:r>
          </a:p>
        </p:txBody>
      </p:sp>
      <p:sp>
        <p:nvSpPr>
          <p:cNvPr id="10" name="TextBox 9"/>
          <p:cNvSpPr txBox="1"/>
          <p:nvPr/>
        </p:nvSpPr>
        <p:spPr>
          <a:xfrm>
            <a:off x="713482" y="4666773"/>
            <a:ext cx="8146472"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Jonah 4:10-11   </a:t>
            </a:r>
            <a:r>
              <a:rPr lang="en-US" sz="2000" b="1" i="1" dirty="0">
                <a:solidFill>
                  <a:srgbClr val="002060"/>
                </a:solidFill>
                <a:latin typeface="Arial" panose="020B0604020202020204" pitchFamily="34" charset="0"/>
                <a:cs typeface="Arial" panose="020B0604020202020204" pitchFamily="34" charset="0"/>
              </a:rPr>
              <a:t>But the LORD said, "You have had pity on the plant for which you have not labored, nor made it grow, which came up in a night and perished in a night.  And should I not pity Nineveh, that great city, in which are more than one hundred and twenty thousand persons who cannot discern between their right hand and their left - and much livestock?" </a:t>
            </a:r>
          </a:p>
        </p:txBody>
      </p:sp>
    </p:spTree>
    <p:extLst>
      <p:ext uri="{BB962C8B-B14F-4D97-AF65-F5344CB8AC3E}">
        <p14:creationId xmlns:p14="http://schemas.microsoft.com/office/powerpoint/2010/main" val="177972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338450" y="155448"/>
            <a:ext cx="7143008" cy="1252728"/>
          </a:xfrm>
        </p:spPr>
        <p:txBody>
          <a:bodyPr/>
          <a:lstStyle/>
          <a:p>
            <a:r>
              <a:rPr lang="en-US" dirty="0">
                <a:latin typeface="Arial" panose="020B0604020202020204" pitchFamily="34" charset="0"/>
                <a:cs typeface="Arial" panose="020B0604020202020204" pitchFamily="34" charset="0"/>
              </a:rPr>
              <a:t>Running Ahead of God</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237509" y="1581248"/>
            <a:ext cx="8633362"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Here the book ends abruptly.  God doesn’t tell us if Jonah overcame his anger and re-adjusted his priorities.  We can hope that the parallel God drew between the withered plant and the lost people of Nineveh made an impact on him.  The fact that we have this book today, however, indicates that Jonah became objective enough to either write it down or dictate to someone who did.</a:t>
            </a:r>
          </a:p>
        </p:txBody>
      </p:sp>
      <p:sp>
        <p:nvSpPr>
          <p:cNvPr id="9" name="Rounded Rectangle 8"/>
          <p:cNvSpPr/>
          <p:nvPr/>
        </p:nvSpPr>
        <p:spPr>
          <a:xfrm>
            <a:off x="6876776"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4</a:t>
            </a:r>
          </a:p>
        </p:txBody>
      </p:sp>
      <p:sp>
        <p:nvSpPr>
          <p:cNvPr id="5" name="TextBox 4"/>
          <p:cNvSpPr txBox="1"/>
          <p:nvPr/>
        </p:nvSpPr>
        <p:spPr>
          <a:xfrm>
            <a:off x="249384" y="3640789"/>
            <a:ext cx="8633362" cy="243143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We </a:t>
            </a:r>
            <a:r>
              <a:rPr lang="en-US" sz="2000" b="1" u="sng" dirty="0">
                <a:latin typeface="Arial" panose="020B0604020202020204" pitchFamily="34" charset="0"/>
                <a:cs typeface="Arial" panose="020B0604020202020204" pitchFamily="34" charset="0"/>
              </a:rPr>
              <a:t>do</a:t>
            </a:r>
            <a:r>
              <a:rPr lang="en-US" sz="2000" b="1" dirty="0">
                <a:latin typeface="Arial" panose="020B0604020202020204" pitchFamily="34" charset="0"/>
                <a:cs typeface="Arial" panose="020B0604020202020204" pitchFamily="34" charset="0"/>
              </a:rPr>
              <a:t> know what happened to Nineveh, however. They did not continue under the influence of their good resolutions. They relapsed, and about 130 years afterwards, the Prophet Nahum was sent to prophesy of the fall of Nineveh and the end of the Assyrian kingdom.</a:t>
            </a:r>
          </a:p>
          <a:p>
            <a:endParaRPr lang="en-US" sz="12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Babylon destroyed Nineveh in 612 BC.  The final fall of the Assyrian Kingdom occurred at the battle of Carchemish in 605 BC as prophesied about in Nahum and in Ezekiel chapter 30.</a:t>
            </a:r>
          </a:p>
        </p:txBody>
      </p:sp>
    </p:spTree>
    <p:extLst>
      <p:ext uri="{BB962C8B-B14F-4D97-AF65-F5344CB8AC3E}">
        <p14:creationId xmlns:p14="http://schemas.microsoft.com/office/powerpoint/2010/main" val="40352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B47F-204C-6B49-9E77-90368DDEA3FB}"/>
              </a:ext>
            </a:extLst>
          </p:cNvPr>
          <p:cNvSpPr>
            <a:spLocks noGrp="1"/>
          </p:cNvSpPr>
          <p:nvPr>
            <p:ph type="title"/>
          </p:nvPr>
        </p:nvSpPr>
        <p:spPr>
          <a:xfrm>
            <a:off x="1027200" y="155448"/>
            <a:ext cx="7238024" cy="1252728"/>
          </a:xfrm>
        </p:spPr>
        <p:txBody>
          <a:bodyPr/>
          <a:lstStyle/>
          <a:p>
            <a:r>
              <a:rPr lang="en-US" dirty="0"/>
              <a:t>The Book of Jonah</a:t>
            </a:r>
          </a:p>
        </p:txBody>
      </p:sp>
      <p:sp>
        <p:nvSpPr>
          <p:cNvPr id="3" name="Content Placeholder 2">
            <a:extLst>
              <a:ext uri="{FF2B5EF4-FFF2-40B4-BE49-F238E27FC236}">
                <a16:creationId xmlns:a16="http://schemas.microsoft.com/office/drawing/2014/main" id="{2E81822E-20D7-174D-8F8F-0BB8C4C273A2}"/>
              </a:ext>
            </a:extLst>
          </p:cNvPr>
          <p:cNvSpPr>
            <a:spLocks noGrp="1"/>
          </p:cNvSpPr>
          <p:nvPr>
            <p:ph idx="1"/>
          </p:nvPr>
        </p:nvSpPr>
        <p:spPr>
          <a:xfrm>
            <a:off x="77199" y="1550725"/>
            <a:ext cx="8876795" cy="4854209"/>
          </a:xfrm>
        </p:spPr>
        <p:txBody>
          <a:bodyPr>
            <a:normAutofit fontScale="92500"/>
          </a:bodyPr>
          <a:lstStyle/>
          <a:p>
            <a:pPr marL="633222" indent="-514350">
              <a:buFont typeface="+mj-lt"/>
              <a:buAutoNum type="arabicPeriod"/>
            </a:pPr>
            <a:endParaRPr lang="en-US" sz="8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The only information the book provides on Jonah himself is that he is the son of </a:t>
            </a:r>
            <a:r>
              <a:rPr lang="en-US" sz="2000" b="1" dirty="0" err="1">
                <a:latin typeface="Arial" panose="020B0604020202020204" pitchFamily="34" charset="0"/>
                <a:cs typeface="Arial" panose="020B0604020202020204" pitchFamily="34" charset="0"/>
              </a:rPr>
              <a:t>Amittai</a:t>
            </a:r>
            <a:r>
              <a:rPr lang="en-US" sz="2000" b="1" dirty="0">
                <a:latin typeface="Arial" panose="020B0604020202020204" pitchFamily="34" charset="0"/>
                <a:cs typeface="Arial" panose="020B0604020202020204" pitchFamily="34" charset="0"/>
              </a:rPr>
              <a:t>. However, 2 Kings 14:25 tells us that he was from Gath-</a:t>
            </a:r>
            <a:r>
              <a:rPr lang="en-US" sz="2000" b="1" dirty="0" err="1">
                <a:latin typeface="Arial" panose="020B0604020202020204" pitchFamily="34" charset="0"/>
                <a:cs typeface="Arial" panose="020B0604020202020204" pitchFamily="34" charset="0"/>
              </a:rPr>
              <a:t>hepher</a:t>
            </a:r>
            <a:r>
              <a:rPr lang="en-US" sz="2000" b="1" dirty="0">
                <a:latin typeface="Arial" panose="020B0604020202020204" pitchFamily="34" charset="0"/>
                <a:cs typeface="Arial" panose="020B0604020202020204" pitchFamily="34" charset="0"/>
              </a:rPr>
              <a:t> and Joshua 19:12-13 tells us that is located in Zebulun, which is in the northern kingdom, Israel, west of the Sea of Galilee.</a:t>
            </a:r>
          </a:p>
          <a:p>
            <a:pPr marL="633222" indent="-514350">
              <a:buFont typeface="+mj-lt"/>
              <a:buAutoNum type="arabicPeriod"/>
            </a:pPr>
            <a:endParaRPr lang="en-US" sz="9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2 Kings 14 also tells us that Jonah prophesied during the reign of Jeroboam II, whom we know reigned from 793 to 753 BC.  This was a generation before Israel was taken into Assyrian captivity in 722 BC.</a:t>
            </a:r>
          </a:p>
          <a:p>
            <a:pPr marL="633222" indent="-514350">
              <a:buFont typeface="+mj-lt"/>
              <a:buAutoNum type="arabicPeriod"/>
            </a:pPr>
            <a:endParaRPr lang="en-US" sz="9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Jonah is one of only three books where the prophets preached only to nations outside of God’s people.  </a:t>
            </a:r>
            <a:r>
              <a:rPr lang="en-US" sz="1800" b="1" dirty="0">
                <a:latin typeface="Arial" panose="020B0604020202020204" pitchFamily="34" charset="0"/>
                <a:cs typeface="Arial" panose="020B0604020202020204" pitchFamily="34" charset="0"/>
              </a:rPr>
              <a:t>(The others are Nahum, who also preached to Nineveh, and Obadiah, who preached against Edom.)</a:t>
            </a:r>
          </a:p>
          <a:p>
            <a:pPr marL="925830" lvl="1" indent="-514350"/>
            <a:endParaRPr lang="en-US" sz="900" b="1" dirty="0">
              <a:latin typeface="Arial" panose="020B0604020202020204" pitchFamily="34" charset="0"/>
              <a:cs typeface="Arial" panose="020B0604020202020204" pitchFamily="34" charset="0"/>
            </a:endParaRPr>
          </a:p>
          <a:p>
            <a:pPr marL="633222" indent="-514350">
              <a:buFont typeface="+mj-lt"/>
              <a:buAutoNum type="arabicPeriod"/>
            </a:pPr>
            <a:r>
              <a:rPr lang="en-US" sz="2000" b="1" dirty="0">
                <a:latin typeface="Arial" panose="020B0604020202020204" pitchFamily="34" charset="0"/>
                <a:cs typeface="Arial" panose="020B0604020202020204" pitchFamily="34" charset="0"/>
              </a:rPr>
              <a:t>One of the shortest books in the Old Testament – only 48 verses – Jonah provides a strong message for all Christians regarding preaching God’s message and who might be receptive.</a:t>
            </a:r>
            <a:r>
              <a:rPr lang="en-US" sz="1200" b="1"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It is a well known story.  Jonah may be the most recognized minor prophet.</a:t>
            </a:r>
          </a:p>
          <a:p>
            <a:pPr marL="633222" indent="-514350">
              <a:buFont typeface="+mj-lt"/>
              <a:buAutoNum type="arabicPeriod"/>
            </a:pP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65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onnie\Desktop\Ancient_Nineveh_Photos\Nineveh_Nergal_Gate_pav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615" y="0"/>
            <a:ext cx="4470422" cy="35406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Ronnie\Desktop\Ancient_Nineveh_Photos\nineveh17-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8125"/>
            <a:ext cx="4584438" cy="3056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onnie\Desktop\Ancient_Nineveh_Photos\nineveh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23855"/>
            <a:ext cx="4584438" cy="30341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onnie\Desktop\Ancient_Nineveh_Photos\NinevehCarving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614" y="3823855"/>
            <a:ext cx="4458547" cy="30429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83" y="3479475"/>
            <a:ext cx="548098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Nineveh archeological site  - near modern Mosel</a:t>
            </a:r>
          </a:p>
        </p:txBody>
      </p:sp>
    </p:spTree>
    <p:extLst>
      <p:ext uri="{BB962C8B-B14F-4D97-AF65-F5344CB8AC3E}">
        <p14:creationId xmlns:p14="http://schemas.microsoft.com/office/powerpoint/2010/main" val="111167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p:txBody>
          <a:bodyPr/>
          <a:lstStyle/>
          <a:p>
            <a:r>
              <a:rPr lang="en-US" dirty="0"/>
              <a:t>Conclusions from Jonah</a:t>
            </a:r>
          </a:p>
        </p:txBody>
      </p:sp>
      <p:sp>
        <p:nvSpPr>
          <p:cNvPr id="5" name="TextBox 4"/>
          <p:cNvSpPr txBox="1"/>
          <p:nvPr/>
        </p:nvSpPr>
        <p:spPr>
          <a:xfrm>
            <a:off x="237508" y="1474373"/>
            <a:ext cx="8787739" cy="5201424"/>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Message for Preachers:</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Never prejudge an audience.</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Don't try to avoid the responsibility God has placed on you.</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Control anger -- an angry preacher is not helpful to God.</a:t>
            </a:r>
          </a:p>
          <a:p>
            <a:r>
              <a:rPr lang="en-US" sz="2000" b="1" dirty="0">
                <a:latin typeface="Arial" panose="020B0604020202020204" pitchFamily="34" charset="0"/>
                <a:cs typeface="Arial" panose="020B0604020202020204" pitchFamily="34" charset="0"/>
              </a:rPr>
              <a:t>Message to all Christians:</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Don't have a selfish, narrow-minded, sectarian spirit.</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Be concerned for </a:t>
            </a:r>
            <a:r>
              <a:rPr lang="en-US" sz="2000" b="1" u="sng" dirty="0">
                <a:latin typeface="Arial" panose="020B0604020202020204" pitchFamily="34" charset="0"/>
                <a:cs typeface="Arial" panose="020B0604020202020204" pitchFamily="34" charset="0"/>
              </a:rPr>
              <a:t>all</a:t>
            </a:r>
            <a:r>
              <a:rPr lang="en-US" sz="2000" b="1" dirty="0">
                <a:latin typeface="Arial" panose="020B0604020202020204" pitchFamily="34" charset="0"/>
                <a:cs typeface="Arial" panose="020B0604020202020204" pitchFamily="34" charset="0"/>
              </a:rPr>
              <a:t> the lost, whoever and wherever they are.</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Don’t let pride in accomplishments result in anger when we don’t 	  like the outcome.</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It is important to have the right attitude when we pray.</a:t>
            </a:r>
          </a:p>
          <a:p>
            <a:pPr marL="914400" lvl="3"/>
            <a:r>
              <a:rPr lang="en-US" b="1" dirty="0">
                <a:latin typeface="Arial" panose="020B0604020202020204" pitchFamily="34" charset="0"/>
                <a:cs typeface="Arial" panose="020B0604020202020204" pitchFamily="34" charset="0"/>
              </a:rPr>
              <a:t>- Prayers said in anger are less likely to be effective.</a:t>
            </a:r>
          </a:p>
          <a:p>
            <a:r>
              <a:rPr lang="en-US" sz="2000" b="1" dirty="0">
                <a:latin typeface="Arial" panose="020B0604020202020204" pitchFamily="34" charset="0"/>
                <a:cs typeface="Arial" panose="020B0604020202020204" pitchFamily="34" charset="0"/>
              </a:rPr>
              <a:t>Message to non-Christians:</a:t>
            </a:r>
          </a:p>
          <a:p>
            <a:pPr marL="747713" lvl="1" indent="-290513">
              <a:buFont typeface="Arial" panose="020B0604020202020204" pitchFamily="34" charset="0"/>
              <a:buChar char="•"/>
            </a:pPr>
            <a:r>
              <a:rPr lang="en-US" sz="2000" b="1" dirty="0">
                <a:latin typeface="Arial" panose="020B0604020202020204" pitchFamily="34" charset="0"/>
                <a:cs typeface="Arial" panose="020B0604020202020204" pitchFamily="34" charset="0"/>
              </a:rPr>
              <a:t>God loves you regardless of your past.</a:t>
            </a:r>
          </a:p>
          <a:p>
            <a:pPr marL="742950" lvl="2"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Destruction is coming </a:t>
            </a:r>
            <a:r>
              <a:rPr lang="en-US" sz="2000" b="1" dirty="0"/>
              <a:t>...</a:t>
            </a:r>
            <a:r>
              <a:rPr lang="en-US" sz="2000" b="1" dirty="0">
                <a:latin typeface="Arial" panose="020B0604020202020204" pitchFamily="34" charset="0"/>
                <a:cs typeface="Arial" panose="020B0604020202020204" pitchFamily="34" charset="0"/>
              </a:rPr>
              <a:t> but </a:t>
            </a:r>
          </a:p>
          <a:p>
            <a:pPr marL="0" lvl="1"/>
            <a:r>
              <a:rPr lang="en-US" b="1" dirty="0">
                <a:latin typeface="Arial" panose="020B0604020202020204" pitchFamily="34" charset="0"/>
                <a:cs typeface="Arial" panose="020B0604020202020204" pitchFamily="34" charset="0"/>
              </a:rPr>
              <a:t>	- God sent Christ to reveal His will and save you.</a:t>
            </a:r>
          </a:p>
          <a:p>
            <a:r>
              <a:rPr lang="en-US" b="1" dirty="0">
                <a:latin typeface="Arial" panose="020B0604020202020204" pitchFamily="34" charset="0"/>
                <a:cs typeface="Arial" panose="020B0604020202020204" pitchFamily="34" charset="0"/>
              </a:rPr>
              <a:t>	- Salvation is available when there is true repentance and obedience.</a:t>
            </a:r>
          </a:p>
          <a:p>
            <a:pPr marL="0" lvl="2"/>
            <a:r>
              <a:rPr lang="en-US" b="1" dirty="0">
                <a:latin typeface="Arial" panose="020B0604020202020204" pitchFamily="34" charset="0"/>
                <a:cs typeface="Arial" panose="020B0604020202020204" pitchFamily="34" charset="0"/>
              </a:rPr>
              <a:t>	- Today He has His preachers and teachers to warn you.</a:t>
            </a:r>
          </a:p>
        </p:txBody>
      </p:sp>
    </p:spTree>
    <p:extLst>
      <p:ext uri="{BB962C8B-B14F-4D97-AF65-F5344CB8AC3E}">
        <p14:creationId xmlns:p14="http://schemas.microsoft.com/office/powerpoint/2010/main" val="3588219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p:txBody>
          <a:bodyPr/>
          <a:lstStyle/>
          <a:p>
            <a:r>
              <a:rPr lang="en-US" dirty="0"/>
              <a:t>Final Thought</a:t>
            </a:r>
          </a:p>
        </p:txBody>
      </p:sp>
      <p:sp>
        <p:nvSpPr>
          <p:cNvPr id="3" name="Content Placeholder 2">
            <a:extLst>
              <a:ext uri="{FF2B5EF4-FFF2-40B4-BE49-F238E27FC236}">
                <a16:creationId xmlns:a16="http://schemas.microsoft.com/office/drawing/2014/main" id="{224AA150-9E54-0A4F-B35D-8AC79ADB40C4}"/>
              </a:ext>
            </a:extLst>
          </p:cNvPr>
          <p:cNvSpPr>
            <a:spLocks noGrp="1"/>
          </p:cNvSpPr>
          <p:nvPr>
            <p:ph idx="1"/>
          </p:nvPr>
        </p:nvSpPr>
        <p:spPr>
          <a:xfrm>
            <a:off x="152400" y="1647700"/>
            <a:ext cx="8534400" cy="5102351"/>
          </a:xfrm>
        </p:spPr>
        <p:txBody>
          <a:bodyPr>
            <a:normAutofit/>
          </a:bodyPr>
          <a:lstStyle/>
          <a:p>
            <a:pPr marL="118872" indent="0">
              <a:buNone/>
            </a:pPr>
            <a:r>
              <a:rPr lang="en-US" sz="2400" b="1" dirty="0">
                <a:latin typeface="Arial" panose="020B0604020202020204" pitchFamily="34" charset="0"/>
                <a:cs typeface="Arial" panose="020B0604020202020204" pitchFamily="34" charset="0"/>
              </a:rPr>
              <a:t>Finally, may the example of Nineveh's repentance remind us of what Jesus said:</a:t>
            </a:r>
          </a:p>
          <a:p>
            <a:pPr marL="457200" lvl="1" indent="0">
              <a:buNone/>
            </a:pPr>
            <a:r>
              <a:rPr lang="en-US" sz="2000" b="1" dirty="0">
                <a:latin typeface="Arial" panose="020B0604020202020204" pitchFamily="34" charset="0"/>
                <a:cs typeface="Arial" panose="020B0604020202020204" pitchFamily="34" charset="0"/>
              </a:rPr>
              <a:t>Matt 12:41  </a:t>
            </a:r>
            <a:r>
              <a:rPr lang="en-US" sz="2000" b="1" i="1" dirty="0">
                <a:solidFill>
                  <a:srgbClr val="002060"/>
                </a:solidFill>
                <a:latin typeface="Arial" panose="020B0604020202020204" pitchFamily="34" charset="0"/>
                <a:cs typeface="Arial" panose="020B0604020202020204" pitchFamily="34" charset="0"/>
              </a:rPr>
              <a:t>"The men of Nineveh will rise up in the judgment with this generation and condemn it, because they repented at the preaching of Jonah; and indeed a greater than Jonah is here." </a:t>
            </a:r>
            <a:endParaRPr lang="en-US" sz="2000" b="1" dirty="0">
              <a:latin typeface="Arial" panose="020B0604020202020204" pitchFamily="34" charset="0"/>
              <a:cs typeface="Arial" panose="020B0604020202020204" pitchFamily="34" charset="0"/>
            </a:endParaRPr>
          </a:p>
          <a:p>
            <a:pPr marL="457200" lvl="1" indent="0">
              <a:buNone/>
            </a:pPr>
            <a:endParaRPr lang="en-US" sz="2000" b="1" dirty="0">
              <a:latin typeface="Arial" panose="020B0604020202020204" pitchFamily="34" charset="0"/>
              <a:cs typeface="Arial" panose="020B0604020202020204" pitchFamily="34" charset="0"/>
            </a:endParaRPr>
          </a:p>
          <a:p>
            <a:pPr marL="457200" lvl="1" indent="0">
              <a:buNone/>
            </a:pPr>
            <a:r>
              <a:rPr lang="en-US" sz="2000" b="1" dirty="0">
                <a:latin typeface="Arial" panose="020B0604020202020204" pitchFamily="34" charset="0"/>
                <a:cs typeface="Arial" panose="020B0604020202020204" pitchFamily="34" charset="0"/>
              </a:rPr>
              <a:t>Nineveh repented at the preaching of Jonah. </a:t>
            </a:r>
          </a:p>
          <a:p>
            <a:pPr marL="457200" lvl="1" indent="0">
              <a:buNone/>
            </a:pPr>
            <a:r>
              <a:rPr lang="en-US" sz="2000" b="1" dirty="0">
                <a:latin typeface="Arial" panose="020B0604020202020204" pitchFamily="34" charset="0"/>
                <a:cs typeface="Arial" panose="020B0604020202020204" pitchFamily="34" charset="0"/>
              </a:rPr>
              <a:t>We should repent at the preaching of One Who is much greater, Jesus Christ</a:t>
            </a:r>
          </a:p>
        </p:txBody>
      </p:sp>
    </p:spTree>
    <p:extLst>
      <p:ext uri="{BB962C8B-B14F-4D97-AF65-F5344CB8AC3E}">
        <p14:creationId xmlns:p14="http://schemas.microsoft.com/office/powerpoint/2010/main" val="856385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Jonah</a:t>
            </a:r>
          </a:p>
        </p:txBody>
      </p:sp>
      <p:sp>
        <p:nvSpPr>
          <p:cNvPr id="3" name="Content Placeholder 2"/>
          <p:cNvSpPr>
            <a:spLocks noGrp="1"/>
          </p:cNvSpPr>
          <p:nvPr>
            <p:ph idx="1"/>
          </p:nvPr>
        </p:nvSpPr>
        <p:spPr>
          <a:xfrm>
            <a:off x="914400" y="12954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105400"/>
            <a:ext cx="1676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53300" y="5067300"/>
            <a:ext cx="1905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0198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105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199" y="3657600"/>
            <a:ext cx="1609965" cy="369332"/>
          </a:xfrm>
          <a:prstGeom prst="rect">
            <a:avLst/>
          </a:prstGeom>
          <a:noFill/>
        </p:spPr>
        <p:txBody>
          <a:bodyPr wrap="square" rtlCol="0">
            <a:spAutoFit/>
          </a:bodyPr>
          <a:lstStyle/>
          <a:p>
            <a:r>
              <a:rPr lang="en-US" dirty="0"/>
              <a:t>  </a:t>
            </a:r>
            <a:r>
              <a:rPr lang="en-US" sz="1600" dirty="0"/>
              <a:t>Chapter 1</a:t>
            </a:r>
          </a:p>
        </p:txBody>
      </p:sp>
      <p:sp>
        <p:nvSpPr>
          <p:cNvPr id="118" name="TextBox 117"/>
          <p:cNvSpPr txBox="1"/>
          <p:nvPr/>
        </p:nvSpPr>
        <p:spPr>
          <a:xfrm>
            <a:off x="6477000" y="3657600"/>
            <a:ext cx="2057400" cy="338554"/>
          </a:xfrm>
          <a:prstGeom prst="rect">
            <a:avLst/>
          </a:prstGeom>
          <a:noFill/>
        </p:spPr>
        <p:txBody>
          <a:bodyPr wrap="square" rtlCol="0">
            <a:spAutoFit/>
          </a:bodyPr>
          <a:lstStyle/>
          <a:p>
            <a:r>
              <a:rPr lang="en-US" sz="1600" dirty="0"/>
              <a:t>           Chapter 4</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352800"/>
            <a:ext cx="1295400" cy="646331"/>
          </a:xfrm>
          <a:prstGeom prst="rect">
            <a:avLst/>
          </a:prstGeom>
          <a:noFill/>
        </p:spPr>
        <p:txBody>
          <a:bodyPr wrap="square" rtlCol="0">
            <a:spAutoFit/>
          </a:bodyPr>
          <a:lstStyle/>
          <a:p>
            <a:r>
              <a:rPr lang="en-US" dirty="0"/>
              <a:t>                </a:t>
            </a:r>
            <a:br>
              <a:rPr lang="en-US" dirty="0"/>
            </a:br>
            <a:r>
              <a:rPr lang="en-US" dirty="0"/>
              <a:t>   </a:t>
            </a:r>
            <a:r>
              <a:rPr lang="en-US" sz="1600" dirty="0"/>
              <a:t>Chapter 2</a:t>
            </a:r>
          </a:p>
        </p:txBody>
      </p:sp>
      <p:cxnSp>
        <p:nvCxnSpPr>
          <p:cNvPr id="67" name="Straight Connector 66"/>
          <p:cNvCxnSpPr/>
          <p:nvPr/>
        </p:nvCxnSpPr>
        <p:spPr>
          <a:xfrm rot="5400000">
            <a:off x="16383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219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3657600"/>
            <a:ext cx="1426479" cy="338554"/>
          </a:xfrm>
          <a:prstGeom prst="rect">
            <a:avLst/>
          </a:prstGeom>
          <a:noFill/>
        </p:spPr>
        <p:txBody>
          <a:bodyPr wrap="square" rtlCol="0">
            <a:spAutoFit/>
          </a:bodyPr>
          <a:lstStyle/>
          <a:p>
            <a:r>
              <a:rPr lang="en-US" sz="1600" dirty="0"/>
              <a:t>Chapter 3</a:t>
            </a:r>
          </a:p>
        </p:txBody>
      </p:sp>
      <p:sp>
        <p:nvSpPr>
          <p:cNvPr id="37" name="TextBox 36"/>
          <p:cNvSpPr txBox="1"/>
          <p:nvPr/>
        </p:nvSpPr>
        <p:spPr>
          <a:xfrm>
            <a:off x="152400" y="4343400"/>
            <a:ext cx="803425" cy="338554"/>
          </a:xfrm>
          <a:prstGeom prst="rect">
            <a:avLst/>
          </a:prstGeom>
          <a:noFill/>
        </p:spPr>
        <p:txBody>
          <a:bodyPr wrap="square" rtlCol="0">
            <a:spAutoFit/>
          </a:bodyPr>
          <a:lstStyle/>
          <a:p>
            <a:r>
              <a:rPr lang="en-US" sz="1600" b="1" dirty="0"/>
              <a:t>Theme</a:t>
            </a:r>
          </a:p>
        </p:txBody>
      </p:sp>
      <p:sp>
        <p:nvSpPr>
          <p:cNvPr id="38" name="TextBox 37"/>
          <p:cNvSpPr txBox="1"/>
          <p:nvPr/>
        </p:nvSpPr>
        <p:spPr>
          <a:xfrm>
            <a:off x="0" y="4724400"/>
            <a:ext cx="1124923" cy="338554"/>
          </a:xfrm>
          <a:prstGeom prst="rect">
            <a:avLst/>
          </a:prstGeom>
          <a:noFill/>
        </p:spPr>
        <p:txBody>
          <a:bodyPr wrap="square" rtlCol="0">
            <a:spAutoFit/>
          </a:bodyPr>
          <a:lstStyle/>
          <a:p>
            <a:r>
              <a:rPr lang="en-US" sz="1600" b="1" dirty="0"/>
              <a:t>Key Verses</a:t>
            </a:r>
          </a:p>
        </p:txBody>
      </p:sp>
      <p:sp>
        <p:nvSpPr>
          <p:cNvPr id="39" name="TextBox 38"/>
          <p:cNvSpPr txBox="1"/>
          <p:nvPr/>
        </p:nvSpPr>
        <p:spPr>
          <a:xfrm>
            <a:off x="-304800" y="5334000"/>
            <a:ext cx="1574378" cy="523220"/>
          </a:xfrm>
          <a:prstGeom prst="rect">
            <a:avLst/>
          </a:prstGeom>
          <a:noFill/>
        </p:spPr>
        <p:txBody>
          <a:bodyPr wrap="square" rtlCol="0">
            <a:spAutoFit/>
          </a:bodyPr>
          <a:lstStyle/>
          <a:p>
            <a:r>
              <a:rPr lang="en-US" sz="1400" dirty="0"/>
              <a:t>                 </a:t>
            </a:r>
            <a:r>
              <a:rPr lang="en-US" sz="1400" b="1" dirty="0"/>
              <a:t>Christ in </a:t>
            </a:r>
          </a:p>
          <a:p>
            <a:r>
              <a:rPr lang="en-US" sz="1400" b="1" dirty="0"/>
              <a:t>                   Jonah</a:t>
            </a:r>
          </a:p>
        </p:txBody>
      </p:sp>
      <p:sp>
        <p:nvSpPr>
          <p:cNvPr id="40" name="TextBox 39"/>
          <p:cNvSpPr txBox="1"/>
          <p:nvPr/>
        </p:nvSpPr>
        <p:spPr>
          <a:xfrm>
            <a:off x="1447800" y="1524000"/>
            <a:ext cx="1974399"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from God</a:t>
            </a:r>
          </a:p>
        </p:txBody>
      </p:sp>
      <p:sp>
        <p:nvSpPr>
          <p:cNvPr id="41" name="TextBox 40"/>
          <p:cNvSpPr txBox="1"/>
          <p:nvPr/>
        </p:nvSpPr>
        <p:spPr>
          <a:xfrm>
            <a:off x="3352800" y="1524000"/>
            <a:ext cx="1160574" cy="584775"/>
          </a:xfrm>
          <a:prstGeom prst="rect">
            <a:avLst/>
          </a:prstGeom>
          <a:noFill/>
        </p:spPr>
        <p:txBody>
          <a:bodyPr wrap="square" rtlCol="0">
            <a:spAutoFit/>
          </a:bodyPr>
          <a:lstStyle/>
          <a:p>
            <a:r>
              <a:rPr lang="en-US" sz="1600" dirty="0">
                <a:latin typeface="Arial Black" pitchFamily="34" charset="0"/>
              </a:rPr>
              <a:t>Running </a:t>
            </a:r>
          </a:p>
          <a:p>
            <a:r>
              <a:rPr lang="en-US" sz="1600" dirty="0">
                <a:latin typeface="Arial Black" pitchFamily="34" charset="0"/>
              </a:rPr>
              <a:t> to God</a:t>
            </a:r>
          </a:p>
        </p:txBody>
      </p:sp>
      <p:sp>
        <p:nvSpPr>
          <p:cNvPr id="43" name="TextBox 42"/>
          <p:cNvSpPr txBox="1"/>
          <p:nvPr/>
        </p:nvSpPr>
        <p:spPr>
          <a:xfrm>
            <a:off x="5029200" y="1524000"/>
            <a:ext cx="1358564"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with God</a:t>
            </a:r>
          </a:p>
        </p:txBody>
      </p:sp>
      <p:sp>
        <p:nvSpPr>
          <p:cNvPr id="45" name="TextBox 44"/>
          <p:cNvSpPr txBox="1"/>
          <p:nvPr/>
        </p:nvSpPr>
        <p:spPr>
          <a:xfrm>
            <a:off x="6781800" y="1524000"/>
            <a:ext cx="1933028" cy="584775"/>
          </a:xfrm>
          <a:prstGeom prst="rect">
            <a:avLst/>
          </a:prstGeom>
          <a:noFill/>
        </p:spPr>
        <p:txBody>
          <a:bodyPr wrap="square" rtlCol="0">
            <a:spAutoFit/>
          </a:bodyPr>
          <a:lstStyle/>
          <a:p>
            <a:r>
              <a:rPr lang="en-US" sz="1600" dirty="0">
                <a:latin typeface="Arial Black" pitchFamily="34" charset="0"/>
              </a:rPr>
              <a:t>   Running</a:t>
            </a:r>
          </a:p>
          <a:p>
            <a:r>
              <a:rPr lang="en-US" sz="1600" dirty="0">
                <a:latin typeface="Arial Black" pitchFamily="34" charset="0"/>
              </a:rPr>
              <a:t>ahead of God</a:t>
            </a:r>
          </a:p>
        </p:txBody>
      </p:sp>
      <p:sp>
        <p:nvSpPr>
          <p:cNvPr id="46" name="TextBox 45"/>
          <p:cNvSpPr txBox="1"/>
          <p:nvPr/>
        </p:nvSpPr>
        <p:spPr>
          <a:xfrm>
            <a:off x="1295400" y="2286000"/>
            <a:ext cx="1769292" cy="1323439"/>
          </a:xfrm>
          <a:prstGeom prst="rect">
            <a:avLst/>
          </a:prstGeom>
          <a:noFill/>
        </p:spPr>
        <p:txBody>
          <a:bodyPr wrap="square" rtlCol="0">
            <a:spAutoFit/>
          </a:bodyPr>
          <a:lstStyle/>
          <a:p>
            <a:pPr>
              <a:buFont typeface="Arial" pitchFamily="34" charset="0"/>
              <a:buChar char="•"/>
            </a:pPr>
            <a:r>
              <a:rPr lang="en-US" sz="1600" dirty="0"/>
              <a:t>First commission</a:t>
            </a:r>
          </a:p>
          <a:p>
            <a:r>
              <a:rPr lang="en-US" sz="1600" dirty="0"/>
              <a:t>       of Jonah</a:t>
            </a:r>
            <a:br>
              <a:rPr lang="en-US" sz="1600" dirty="0"/>
            </a:br>
            <a:endParaRPr lang="en-US" sz="1600" dirty="0"/>
          </a:p>
          <a:p>
            <a:pPr>
              <a:buFont typeface="Arial" pitchFamily="34" charset="0"/>
              <a:buChar char="•"/>
            </a:pPr>
            <a:r>
              <a:rPr lang="en-US" sz="1600" dirty="0"/>
              <a:t>    Results of </a:t>
            </a:r>
            <a:br>
              <a:rPr lang="en-US" sz="1600" dirty="0"/>
            </a:br>
            <a:r>
              <a:rPr lang="en-US" sz="1600" dirty="0"/>
              <a:t>   disobedience</a:t>
            </a:r>
          </a:p>
        </p:txBody>
      </p:sp>
      <p:sp>
        <p:nvSpPr>
          <p:cNvPr id="47" name="TextBox 46"/>
          <p:cNvSpPr txBox="1"/>
          <p:nvPr/>
        </p:nvSpPr>
        <p:spPr>
          <a:xfrm>
            <a:off x="3048000" y="2286000"/>
            <a:ext cx="1768548" cy="1077218"/>
          </a:xfrm>
          <a:prstGeom prst="rect">
            <a:avLst/>
          </a:prstGeom>
          <a:noFill/>
        </p:spPr>
        <p:txBody>
          <a:bodyPr wrap="square" rtlCol="0">
            <a:spAutoFit/>
          </a:bodyPr>
          <a:lstStyle/>
          <a:p>
            <a:pPr>
              <a:buFont typeface="Arial" pitchFamily="34" charset="0"/>
              <a:buChar char="•"/>
            </a:pPr>
            <a:r>
              <a:rPr lang="en-US" sz="1600" dirty="0"/>
              <a:t>Prayer of Jonah</a:t>
            </a:r>
            <a:br>
              <a:rPr lang="en-US" sz="1600" dirty="0"/>
            </a:br>
            <a:endParaRPr lang="en-US" sz="1600" dirty="0"/>
          </a:p>
          <a:p>
            <a:pPr>
              <a:buFont typeface="Arial" pitchFamily="34" charset="0"/>
              <a:buChar char="•"/>
            </a:pPr>
            <a:r>
              <a:rPr lang="en-US" sz="1600" dirty="0"/>
              <a:t>Communication</a:t>
            </a:r>
          </a:p>
          <a:p>
            <a:r>
              <a:rPr lang="en-US" sz="1600" dirty="0"/>
              <a:t>    with the Lord </a:t>
            </a:r>
          </a:p>
        </p:txBody>
      </p:sp>
      <p:sp>
        <p:nvSpPr>
          <p:cNvPr id="48" name="TextBox 47"/>
          <p:cNvSpPr txBox="1"/>
          <p:nvPr/>
        </p:nvSpPr>
        <p:spPr>
          <a:xfrm>
            <a:off x="4648200" y="2286000"/>
            <a:ext cx="2033043" cy="1323439"/>
          </a:xfrm>
          <a:prstGeom prst="rect">
            <a:avLst/>
          </a:prstGeom>
          <a:noFill/>
        </p:spPr>
        <p:txBody>
          <a:bodyPr wrap="square" rtlCol="0">
            <a:spAutoFit/>
          </a:bodyPr>
          <a:lstStyle/>
          <a:p>
            <a:pPr>
              <a:buFont typeface="Arial" pitchFamily="34" charset="0"/>
              <a:buChar char="•"/>
            </a:pPr>
            <a:r>
              <a:rPr lang="en-US" sz="1600" dirty="0"/>
              <a:t>Second commission</a:t>
            </a:r>
            <a:br>
              <a:rPr lang="en-US" sz="1600" dirty="0"/>
            </a:br>
            <a:r>
              <a:rPr lang="en-US" sz="1600" dirty="0"/>
              <a:t>            of Jonah</a:t>
            </a:r>
            <a:br>
              <a:rPr lang="en-US" sz="1600" dirty="0"/>
            </a:br>
            <a:endParaRPr lang="en-US" sz="1600" dirty="0"/>
          </a:p>
          <a:p>
            <a:pPr>
              <a:buFont typeface="Arial" pitchFamily="34" charset="0"/>
              <a:buChar char="•"/>
            </a:pPr>
            <a:r>
              <a:rPr lang="en-US" sz="1600" dirty="0"/>
              <a:t>          Results </a:t>
            </a:r>
          </a:p>
          <a:p>
            <a:r>
              <a:rPr lang="en-US" sz="1600" dirty="0"/>
              <a:t>      of obedience</a:t>
            </a:r>
          </a:p>
        </p:txBody>
      </p:sp>
      <p:sp>
        <p:nvSpPr>
          <p:cNvPr id="49" name="TextBox 48"/>
          <p:cNvSpPr txBox="1"/>
          <p:nvPr/>
        </p:nvSpPr>
        <p:spPr>
          <a:xfrm>
            <a:off x="6781800" y="2286000"/>
            <a:ext cx="1618724" cy="1323439"/>
          </a:xfrm>
          <a:prstGeom prst="rect">
            <a:avLst/>
          </a:prstGeom>
          <a:noFill/>
        </p:spPr>
        <p:txBody>
          <a:bodyPr wrap="square" rtlCol="0">
            <a:spAutoFit/>
          </a:bodyPr>
          <a:lstStyle/>
          <a:p>
            <a:pPr>
              <a:buFont typeface="Arial" pitchFamily="34" charset="0"/>
              <a:buChar char="•"/>
            </a:pPr>
            <a:r>
              <a:rPr lang="en-US" sz="1600" dirty="0"/>
              <a:t>   Prejudice</a:t>
            </a:r>
            <a:br>
              <a:rPr lang="en-US" sz="1600" dirty="0"/>
            </a:br>
            <a:r>
              <a:rPr lang="en-US" sz="1600" dirty="0"/>
              <a:t>     of Jonah</a:t>
            </a:r>
            <a:br>
              <a:rPr lang="en-US" sz="1600" dirty="0"/>
            </a:br>
            <a:endParaRPr lang="en-US" sz="1600" dirty="0"/>
          </a:p>
          <a:p>
            <a:pPr>
              <a:buFont typeface="Arial" pitchFamily="34" charset="0"/>
              <a:buChar char="•"/>
            </a:pPr>
            <a:r>
              <a:rPr lang="en-US" sz="1600" dirty="0"/>
              <a:t> Lessons from</a:t>
            </a:r>
            <a:br>
              <a:rPr lang="en-US" sz="1600" dirty="0"/>
            </a:br>
            <a:r>
              <a:rPr lang="en-US" sz="1600" dirty="0"/>
              <a:t>      the Lord</a:t>
            </a:r>
          </a:p>
        </p:txBody>
      </p:sp>
      <p:sp>
        <p:nvSpPr>
          <p:cNvPr id="50" name="TextBox 49"/>
          <p:cNvSpPr txBox="1"/>
          <p:nvPr/>
        </p:nvSpPr>
        <p:spPr>
          <a:xfrm>
            <a:off x="1295400" y="4343400"/>
            <a:ext cx="6874650" cy="369332"/>
          </a:xfrm>
          <a:prstGeom prst="rect">
            <a:avLst/>
          </a:prstGeom>
          <a:noFill/>
        </p:spPr>
        <p:txBody>
          <a:bodyPr wrap="square" rtlCol="0">
            <a:spAutoFit/>
          </a:bodyPr>
          <a:lstStyle/>
          <a:p>
            <a:r>
              <a:rPr lang="en-US" dirty="0"/>
              <a:t>God’s infinite mercy for all people; our reluctance to share His mercy</a:t>
            </a:r>
          </a:p>
        </p:txBody>
      </p:sp>
      <p:sp>
        <p:nvSpPr>
          <p:cNvPr id="51" name="TextBox 50"/>
          <p:cNvSpPr txBox="1"/>
          <p:nvPr/>
        </p:nvSpPr>
        <p:spPr>
          <a:xfrm>
            <a:off x="3429000" y="4724400"/>
            <a:ext cx="2209800" cy="369332"/>
          </a:xfrm>
          <a:prstGeom prst="rect">
            <a:avLst/>
          </a:prstGeom>
          <a:noFill/>
        </p:spPr>
        <p:txBody>
          <a:bodyPr wrap="square" rtlCol="0">
            <a:spAutoFit/>
          </a:bodyPr>
          <a:lstStyle/>
          <a:p>
            <a:r>
              <a:rPr lang="en-US" dirty="0"/>
              <a:t>             2:9; 4:11</a:t>
            </a:r>
          </a:p>
        </p:txBody>
      </p:sp>
      <p:sp>
        <p:nvSpPr>
          <p:cNvPr id="57" name="TextBox 56"/>
          <p:cNvSpPr txBox="1"/>
          <p:nvPr/>
        </p:nvSpPr>
        <p:spPr>
          <a:xfrm>
            <a:off x="1066800" y="5105400"/>
            <a:ext cx="7983672" cy="923330"/>
          </a:xfrm>
          <a:prstGeom prst="rect">
            <a:avLst/>
          </a:prstGeom>
          <a:noFill/>
        </p:spPr>
        <p:txBody>
          <a:bodyPr wrap="square" rtlCol="0">
            <a:spAutoFit/>
          </a:bodyPr>
          <a:lstStyle/>
          <a:p>
            <a:r>
              <a:rPr lang="en-US" dirty="0"/>
              <a:t>Jonah’s three days in the fish anticipates Christ’s death and resurrection.</a:t>
            </a:r>
          </a:p>
          <a:p>
            <a:r>
              <a:rPr lang="en-US" dirty="0"/>
              <a:t>The Ninevites’ salvation represents the salvation available to all people </a:t>
            </a:r>
          </a:p>
          <a:p>
            <a:r>
              <a:rPr lang="en-US" dirty="0"/>
              <a:t>in Christ  (Mt. 12:39-41; Lk. 11:29-32)</a:t>
            </a:r>
          </a:p>
        </p:txBody>
      </p:sp>
      <p:sp>
        <p:nvSpPr>
          <p:cNvPr id="4" name="TextBox 3">
            <a:extLst>
              <a:ext uri="{FF2B5EF4-FFF2-40B4-BE49-F238E27FC236}">
                <a16:creationId xmlns:a16="http://schemas.microsoft.com/office/drawing/2014/main" id="{C8AA6310-3E1A-3643-A0E2-23D66849F73B}"/>
              </a:ext>
            </a:extLst>
          </p:cNvPr>
          <p:cNvSpPr txBox="1"/>
          <p:nvPr/>
        </p:nvSpPr>
        <p:spPr>
          <a:xfrm>
            <a:off x="-24375" y="1518126"/>
            <a:ext cx="1310010" cy="2462213"/>
          </a:xfrm>
          <a:prstGeom prst="rect">
            <a:avLst/>
          </a:prstGeom>
          <a:noFill/>
        </p:spPr>
        <p:txBody>
          <a:bodyPr wrap="square" rtlCol="0">
            <a:spAutoFit/>
          </a:bodyPr>
          <a:lstStyle/>
          <a:p>
            <a:pPr algn="ctr"/>
            <a:r>
              <a:rPr lang="en-US" sz="1400" b="1" dirty="0"/>
              <a:t>…”for I knew that you are a gracious God and merciful, slow to anger and abounding in steadfast love, and relenting from disaster” </a:t>
            </a:r>
          </a:p>
          <a:p>
            <a:pPr algn="ctr"/>
            <a:r>
              <a:rPr lang="en-US" sz="1400" b="1" dirty="0"/>
              <a:t>(4:2b</a:t>
            </a:r>
            <a:r>
              <a:rPr lang="en-US" sz="1400" dirty="0"/>
              <a:t>)</a:t>
            </a:r>
            <a:endParaRPr lang="en-US" dirty="0"/>
          </a:p>
        </p:txBody>
      </p:sp>
      <p:sp>
        <p:nvSpPr>
          <p:cNvPr id="6" name="TextBox 5">
            <a:extLst>
              <a:ext uri="{FF2B5EF4-FFF2-40B4-BE49-F238E27FC236}">
                <a16:creationId xmlns:a16="http://schemas.microsoft.com/office/drawing/2014/main" id="{FB1FB57E-8DC6-354B-A6E5-8DD6A5FAD106}"/>
              </a:ext>
            </a:extLst>
          </p:cNvPr>
          <p:cNvSpPr txBox="1"/>
          <p:nvPr/>
        </p:nvSpPr>
        <p:spPr>
          <a:xfrm>
            <a:off x="955825" y="417576"/>
            <a:ext cx="1711175" cy="646331"/>
          </a:xfrm>
          <a:prstGeom prst="rect">
            <a:avLst/>
          </a:prstGeom>
          <a:solidFill>
            <a:schemeClr val="accent1"/>
          </a:solidFill>
        </p:spPr>
        <p:txBody>
          <a:bodyPr wrap="square" rtlCol="0">
            <a:spAutoFit/>
          </a:bodyPr>
          <a:lstStyle/>
          <a:p>
            <a:r>
              <a:rPr lang="en-US" b="1" dirty="0"/>
              <a:t>783 B.C. - 753 B.C. circa</a:t>
            </a:r>
          </a:p>
        </p:txBody>
      </p:sp>
      <p:sp>
        <p:nvSpPr>
          <p:cNvPr id="7" name="TextBox 6">
            <a:extLst>
              <a:ext uri="{FF2B5EF4-FFF2-40B4-BE49-F238E27FC236}">
                <a16:creationId xmlns:a16="http://schemas.microsoft.com/office/drawing/2014/main" id="{2D120A31-9FD6-044D-9870-93035D308FBE}"/>
              </a:ext>
            </a:extLst>
          </p:cNvPr>
          <p:cNvSpPr txBox="1"/>
          <p:nvPr/>
        </p:nvSpPr>
        <p:spPr>
          <a:xfrm>
            <a:off x="6855870" y="428909"/>
            <a:ext cx="1762104" cy="646331"/>
          </a:xfrm>
          <a:prstGeom prst="rect">
            <a:avLst/>
          </a:prstGeom>
          <a:solidFill>
            <a:schemeClr val="accent1"/>
          </a:solidFill>
        </p:spPr>
        <p:txBody>
          <a:bodyPr wrap="square" rtlCol="0">
            <a:spAutoFit/>
          </a:bodyPr>
          <a:lstStyle/>
          <a:p>
            <a:r>
              <a:rPr lang="en-US" b="1" dirty="0"/>
              <a:t>Name means “Dove”</a:t>
            </a:r>
          </a:p>
        </p:txBody>
      </p:sp>
    </p:spTree>
    <p:extLst>
      <p:ext uri="{BB962C8B-B14F-4D97-AF65-F5344CB8AC3E}">
        <p14:creationId xmlns:p14="http://schemas.microsoft.com/office/powerpoint/2010/main" val="414930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2200" y="0"/>
            <a:ext cx="8465125" cy="6825051"/>
            <a:chOff x="362200" y="0"/>
            <a:chExt cx="8465125" cy="6825051"/>
          </a:xfrm>
        </p:grpSpPr>
        <p:pic>
          <p:nvPicPr>
            <p:cNvPr id="1026" name="Picture 2" descr="C:\Users\Ronnie\Desktop\Head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00" y="0"/>
              <a:ext cx="80010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nnie\Desktop\Auth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50" y="1600200"/>
              <a:ext cx="2038350" cy="805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nnie\Desktop\Wh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950" y="1685925"/>
              <a:ext cx="4270375" cy="32071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0800" y="2355265"/>
              <a:ext cx="3903744" cy="2292935"/>
            </a:xfrm>
            <a:prstGeom prst="rect">
              <a:avLst/>
            </a:prstGeom>
            <a:noFill/>
          </p:spPr>
          <p:txBody>
            <a:bodyPr wrap="square" rtlCol="0">
              <a:spAutoFit/>
            </a:bodyPr>
            <a:lstStyle/>
            <a:p>
              <a:r>
                <a:rPr lang="en-US" sz="1300" dirty="0">
                  <a:latin typeface="Times New Roman" panose="02020603050405020304" pitchFamily="18" charset="0"/>
                  <a:ea typeface="Verdana" panose="020B0604030504040204" pitchFamily="34" charset="0"/>
                  <a:cs typeface="Times New Roman" panose="02020603050405020304" pitchFamily="18" charset="0"/>
                </a:rPr>
                <a:t>On June 11, commercial lobster diver Michael Packard was nearly swallowed whole by a humpback whale off the coast of Provincetown, Massachusetts, reports Doug Fraser for the  </a:t>
              </a:r>
              <a:r>
                <a:rPr lang="en-US" sz="1300" b="1" i="1" dirty="0">
                  <a:latin typeface="Times New Roman" panose="02020603050405020304" pitchFamily="18" charset="0"/>
                  <a:ea typeface="Verdana" panose="020B0604030504040204" pitchFamily="34" charset="0"/>
                  <a:cs typeface="Times New Roman" panose="02020603050405020304" pitchFamily="18" charset="0"/>
                </a:rPr>
                <a:t>Cape  Cod  Times</a:t>
              </a:r>
              <a:r>
                <a:rPr lang="en-US" sz="1300" dirty="0">
                  <a:latin typeface="Times New Roman" panose="02020603050405020304" pitchFamily="18" charset="0"/>
                  <a:ea typeface="Verdana" panose="020B0604030504040204" pitchFamily="34" charset="0"/>
                  <a:cs typeface="Times New Roman" panose="02020603050405020304" pitchFamily="18" charset="0"/>
                </a:rPr>
                <a:t>.  The encounter only lasted about 30 seconds before the whale resurfaced and belched  out  Packard.   Once  back  into  the  water, Packard’s  crewmates  pulled  him  to  safety  and immediately transported him to Cape Cod Hospital, reports Rachel </a:t>
              </a:r>
              <a:r>
                <a:rPr lang="en-US" sz="1300" dirty="0" err="1">
                  <a:latin typeface="Times New Roman" panose="02020603050405020304" pitchFamily="18" charset="0"/>
                  <a:ea typeface="Verdana" panose="020B0604030504040204" pitchFamily="34" charset="0"/>
                  <a:cs typeface="Times New Roman" panose="02020603050405020304" pitchFamily="18" charset="0"/>
                </a:rPr>
                <a:t>Treisman</a:t>
              </a:r>
              <a:r>
                <a:rPr lang="en-US" sz="1300" dirty="0">
                  <a:latin typeface="Times New Roman" panose="02020603050405020304" pitchFamily="18" charset="0"/>
                  <a:ea typeface="Verdana" panose="020B0604030504040204" pitchFamily="34" charset="0"/>
                  <a:cs typeface="Times New Roman" panose="02020603050405020304" pitchFamily="18" charset="0"/>
                </a:rPr>
                <a:t> for NPR. Except for serious bruising and a dislocated knee, Packard escaped virtually unscathed.</a:t>
              </a:r>
            </a:p>
          </p:txBody>
        </p:sp>
        <p:sp>
          <p:nvSpPr>
            <p:cNvPr id="7" name="TextBox 6"/>
            <p:cNvSpPr txBox="1"/>
            <p:nvPr/>
          </p:nvSpPr>
          <p:spPr>
            <a:xfrm>
              <a:off x="573439" y="4624449"/>
              <a:ext cx="8242011" cy="2200602"/>
            </a:xfrm>
            <a:prstGeom prst="rect">
              <a:avLst/>
            </a:prstGeom>
            <a:noFill/>
          </p:spPr>
          <p:txBody>
            <a:bodyPr wrap="square" rtlCol="0">
              <a:spAutoFit/>
            </a:bodyPr>
            <a:lstStyle/>
            <a:p>
              <a:r>
                <a:rPr lang="en-US" sz="1300" dirty="0">
                  <a:latin typeface="Times New Roman" panose="02020603050405020304" pitchFamily="18" charset="0"/>
                  <a:ea typeface="Verdana" panose="020B0604030504040204" pitchFamily="34" charset="0"/>
                  <a:cs typeface="Times New Roman" panose="02020603050405020304" pitchFamily="18" charset="0"/>
                </a:rPr>
                <a:t>The once-in-a-lifetime encounter occurred while Packard </a:t>
              </a:r>
            </a:p>
            <a:p>
              <a:r>
                <a:rPr lang="en-US" sz="1300" dirty="0">
                  <a:latin typeface="Times New Roman" panose="02020603050405020304" pitchFamily="18" charset="0"/>
                  <a:ea typeface="Verdana" panose="020B0604030504040204" pitchFamily="34" charset="0"/>
                  <a:cs typeface="Times New Roman" panose="02020603050405020304" pitchFamily="18" charset="0"/>
                </a:rPr>
                <a:t>was about 45 </a:t>
              </a:r>
              <a:r>
                <a:rPr lang="en-US" sz="1300" dirty="0" err="1">
                  <a:latin typeface="Times New Roman" panose="02020603050405020304" pitchFamily="18" charset="0"/>
                  <a:ea typeface="Verdana" panose="020B0604030504040204" pitchFamily="34" charset="0"/>
                  <a:cs typeface="Times New Roman" panose="02020603050405020304" pitchFamily="18" charset="0"/>
                </a:rPr>
                <a:t>ft</a:t>
              </a:r>
              <a:r>
                <a:rPr lang="en-US" sz="1300" dirty="0">
                  <a:latin typeface="Times New Roman" panose="02020603050405020304" pitchFamily="18" charset="0"/>
                  <a:ea typeface="Verdana" panose="020B0604030504040204" pitchFamily="34" charset="0"/>
                  <a:cs typeface="Times New Roman" panose="02020603050405020304" pitchFamily="18" charset="0"/>
                </a:rPr>
                <a:t> deep into the water searching for lobsters.  </a:t>
              </a:r>
            </a:p>
            <a:p>
              <a:r>
                <a:rPr lang="en-US" sz="1300" dirty="0">
                  <a:latin typeface="Times New Roman" panose="02020603050405020304" pitchFamily="18" charset="0"/>
                  <a:ea typeface="Verdana" panose="020B0604030504040204" pitchFamily="34" charset="0"/>
                  <a:cs typeface="Times New Roman" panose="02020603050405020304" pitchFamily="18" charset="0"/>
                </a:rPr>
                <a:t>Then, he felt a huge push, almost like a “truck hit me and everything just went dark,” he said in an interview with WBTS. Packard initially thought a great white shark had attacked him, the </a:t>
              </a:r>
              <a:r>
                <a:rPr lang="en-US" sz="1300" b="1" i="1" dirty="0">
                  <a:latin typeface="Times New Roman" panose="02020603050405020304" pitchFamily="18" charset="0"/>
                  <a:ea typeface="Verdana" panose="020B0604030504040204" pitchFamily="34" charset="0"/>
                  <a:cs typeface="Times New Roman" panose="02020603050405020304" pitchFamily="18" charset="0"/>
                </a:rPr>
                <a:t>Cape Cod Times </a:t>
              </a:r>
              <a:r>
                <a:rPr lang="en-US" sz="1300" dirty="0">
                  <a:latin typeface="Times New Roman" panose="02020603050405020304" pitchFamily="18" charset="0"/>
                  <a:ea typeface="Verdana" panose="020B0604030504040204" pitchFamily="34" charset="0"/>
                  <a:cs typeface="Times New Roman" panose="02020603050405020304" pitchFamily="18" charset="0"/>
                </a:rPr>
                <a:t>reports.</a:t>
              </a:r>
              <a:endParaRPr lang="en-US" sz="1300" dirty="0"/>
            </a:p>
            <a:p>
              <a:endParaRPr lang="en-US" sz="900" dirty="0">
                <a:latin typeface="Times New Roman" panose="02020603050405020304" pitchFamily="18" charset="0"/>
                <a:ea typeface="Verdana" panose="020B0604030504040204" pitchFamily="34" charset="0"/>
                <a:cs typeface="Times New Roman" panose="02020603050405020304" pitchFamily="18" charset="0"/>
              </a:endParaRPr>
            </a:p>
            <a:p>
              <a:r>
                <a:rPr lang="en-US" sz="1300" dirty="0">
                  <a:latin typeface="Times New Roman" panose="02020603050405020304" pitchFamily="18" charset="0"/>
                  <a:ea typeface="Verdana" panose="020B0604030504040204" pitchFamily="34" charset="0"/>
                  <a:cs typeface="Times New Roman" panose="02020603050405020304" pitchFamily="18" charset="0"/>
                </a:rPr>
                <a:t>“Then I felt around, and I realized there was no teeth, and I had felt, really, no great pain,” recounted Packard to WBTZ-TV News.  “And then I realized, “Oh my God, I’m in a whale’s mouth.  I’m in a whale’s mouth, and he’s trying to swallow me.”</a:t>
              </a:r>
            </a:p>
            <a:p>
              <a:endParaRPr lang="en-US" sz="900" dirty="0">
                <a:latin typeface="Times New Roman" panose="02020603050405020304" pitchFamily="18" charset="0"/>
                <a:ea typeface="Verdana" panose="020B0604030504040204" pitchFamily="34" charset="0"/>
                <a:cs typeface="Times New Roman" panose="02020603050405020304" pitchFamily="18" charset="0"/>
              </a:endParaRPr>
            </a:p>
            <a:p>
              <a:r>
                <a:rPr lang="en-US" sz="1300" dirty="0">
                  <a:latin typeface="Times New Roman" panose="02020603050405020304" pitchFamily="18" charset="0"/>
                  <a:ea typeface="Verdana" panose="020B0604030504040204" pitchFamily="34" charset="0"/>
                  <a:cs typeface="Times New Roman" panose="02020603050405020304" pitchFamily="18" charset="0"/>
                </a:rPr>
                <a:t>While inside the whale, Packard – with his scuba gear and breathing apparatus still on – began to move around to try and escape. By Packard’s estimate, about 30 to 40 seconds passed before the whale began to move its head from side to side.</a:t>
              </a:r>
            </a:p>
          </p:txBody>
        </p:sp>
      </p:grpSp>
    </p:spTree>
    <p:extLst>
      <p:ext uri="{BB962C8B-B14F-4D97-AF65-F5344CB8AC3E}">
        <p14:creationId xmlns:p14="http://schemas.microsoft.com/office/powerpoint/2010/main" val="323241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970" y="1010068"/>
            <a:ext cx="7915891"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Jonah 1:17    </a:t>
            </a:r>
          </a:p>
          <a:p>
            <a:r>
              <a:rPr lang="en-US" sz="2400" i="1" dirty="0">
                <a:solidFill>
                  <a:srgbClr val="002060"/>
                </a:solidFill>
                <a:latin typeface="Arial" panose="020B0604020202020204" pitchFamily="34" charset="0"/>
                <a:cs typeface="Arial" panose="020B0604020202020204" pitchFamily="34" charset="0"/>
              </a:rPr>
              <a:t>Now the  LORD  had prepared  a  great  fish  to  swallow Jonah.</a:t>
            </a:r>
          </a:p>
        </p:txBody>
      </p:sp>
      <p:sp>
        <p:nvSpPr>
          <p:cNvPr id="4" name="Rectangle 3"/>
          <p:cNvSpPr/>
          <p:nvPr/>
        </p:nvSpPr>
        <p:spPr>
          <a:xfrm>
            <a:off x="3075709" y="1377582"/>
            <a:ext cx="1971304" cy="463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1508" y="1384634"/>
            <a:ext cx="7804063"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i="1" dirty="0">
                <a:solidFill>
                  <a:srgbClr val="FF0000"/>
                </a:solidFill>
                <a:latin typeface="Arial" panose="020B0604020202020204" pitchFamily="34" charset="0"/>
                <a:cs typeface="Arial" panose="020B0604020202020204" pitchFamily="34" charset="0"/>
              </a:rPr>
              <a:t>had prepared </a:t>
            </a:r>
          </a:p>
        </p:txBody>
      </p:sp>
      <p:sp>
        <p:nvSpPr>
          <p:cNvPr id="3" name="TextBox 2"/>
          <p:cNvSpPr txBox="1"/>
          <p:nvPr/>
        </p:nvSpPr>
        <p:spPr>
          <a:xfrm>
            <a:off x="761508" y="3124681"/>
            <a:ext cx="7766461"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Matt 12:40  </a:t>
            </a:r>
            <a:r>
              <a:rPr lang="en-US" sz="2400" i="1" dirty="0">
                <a:solidFill>
                  <a:srgbClr val="002060"/>
                </a:solidFill>
                <a:latin typeface="Arial" panose="020B0604020202020204" pitchFamily="34" charset="0"/>
                <a:cs typeface="Arial" panose="020B0604020202020204" pitchFamily="34" charset="0"/>
              </a:rPr>
              <a:t>"For as Jonah was three days and three nights in the belly of the great fish, so will the Son of Man be three days and three nights in the heart of the Earth.”</a:t>
            </a:r>
          </a:p>
        </p:txBody>
      </p:sp>
      <p:sp>
        <p:nvSpPr>
          <p:cNvPr id="5" name="TextBox 4"/>
          <p:cNvSpPr txBox="1"/>
          <p:nvPr/>
        </p:nvSpPr>
        <p:spPr>
          <a:xfrm>
            <a:off x="792215" y="1751299"/>
            <a:ext cx="7247410" cy="830997"/>
          </a:xfrm>
          <a:prstGeom prst="rect">
            <a:avLst/>
          </a:prstGeom>
          <a:noFill/>
        </p:spPr>
        <p:txBody>
          <a:bodyPr wrap="square" rtlCol="0">
            <a:spAutoFit/>
          </a:bodyPr>
          <a:lstStyle/>
          <a:p>
            <a:r>
              <a:rPr lang="en-US" sz="2400" i="1" dirty="0">
                <a:solidFill>
                  <a:srgbClr val="002060"/>
                </a:solidFill>
                <a:latin typeface="Arial" panose="020B0604020202020204" pitchFamily="34" charset="0"/>
                <a:cs typeface="Arial" panose="020B0604020202020204" pitchFamily="34" charset="0"/>
              </a:rPr>
              <a:t>	   And Jonah was in the belly of the fish three days and three nights.</a:t>
            </a:r>
          </a:p>
        </p:txBody>
      </p:sp>
      <p:sp>
        <p:nvSpPr>
          <p:cNvPr id="6" name="TextBox 5"/>
          <p:cNvSpPr txBox="1"/>
          <p:nvPr/>
        </p:nvSpPr>
        <p:spPr>
          <a:xfrm>
            <a:off x="746848" y="5130145"/>
            <a:ext cx="7767758" cy="830997"/>
          </a:xfrm>
          <a:prstGeom prst="rect">
            <a:avLst/>
          </a:prstGeom>
          <a:noFill/>
        </p:spPr>
        <p:txBody>
          <a:bodyPr wrap="square" rtlCol="0">
            <a:spAutoFit/>
          </a:bodyPr>
          <a:lstStyle/>
          <a:p>
            <a:r>
              <a:rPr lang="en-US" sz="2400" b="1" dirty="0">
                <a:solidFill>
                  <a:schemeClr val="accent6">
                    <a:lumMod val="50000"/>
                  </a:schemeClr>
                </a:solidFill>
                <a:latin typeface="Arial" panose="020B0604020202020204" pitchFamily="34" charset="0"/>
                <a:cs typeface="Arial" panose="020B0604020202020204" pitchFamily="34" charset="0"/>
              </a:rPr>
              <a:t>Jesus uses Jonah as a parallel, or “type,” for what is about to happen to Him. </a:t>
            </a:r>
          </a:p>
        </p:txBody>
      </p:sp>
    </p:spTree>
    <p:extLst>
      <p:ext uri="{BB962C8B-B14F-4D97-AF65-F5344CB8AC3E}">
        <p14:creationId xmlns:p14="http://schemas.microsoft.com/office/powerpoint/2010/main" val="374312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0" y="0"/>
          <a:ext cx="9212267" cy="706959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613493">
                <a:tc>
                  <a:txBody>
                    <a:bodyPr/>
                    <a:lstStyle/>
                    <a:p>
                      <a:pPr algn="ctr"/>
                      <a:r>
                        <a:rPr lang="en-US" sz="1400"/>
                        <a:t>Period</a:t>
                      </a:r>
                      <a:endParaRPr lang="en-US" sz="140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a:t>History Covered</a:t>
                      </a:r>
                    </a:p>
                  </a:txBody>
                  <a:tcPr marL="68580" marR="68580" marT="34290" marB="34290"/>
                </a:tc>
                <a:tc>
                  <a:txBody>
                    <a:bodyPr/>
                    <a:lstStyle/>
                    <a:p>
                      <a:pPr algn="ctr"/>
                      <a:r>
                        <a:rPr lang="en-US" sz="1400"/>
                        <a:t>Scriptures</a:t>
                      </a:r>
                    </a:p>
                  </a:txBody>
                  <a:tcPr marL="68580" marR="68580" marT="34290" marB="34290"/>
                </a:tc>
                <a:tc>
                  <a:txBody>
                    <a:bodyPr/>
                    <a:lstStyle/>
                    <a:p>
                      <a:pPr algn="ctr"/>
                      <a:r>
                        <a:rPr lang="en-US" sz="1400"/>
                        <a:t>Years</a:t>
                      </a:r>
                    </a:p>
                  </a:txBody>
                  <a:tcPr marL="68580" marR="68580" marT="34290" marB="34290"/>
                </a:tc>
                <a:tc>
                  <a:txBody>
                    <a:bodyPr/>
                    <a:lstStyle/>
                    <a:p>
                      <a:pPr algn="ctr"/>
                      <a:r>
                        <a:rPr lang="en-US" sz="1400"/>
                        <a:t>Principal </a:t>
                      </a:r>
                    </a:p>
                  </a:txBody>
                  <a:tcPr marL="68580" marR="68580" marT="34290" marB="34290"/>
                </a:tc>
                <a:extLst>
                  <a:ext uri="{0D108BD9-81ED-4DB2-BD59-A6C34878D82A}">
                    <a16:rowId xmlns:a16="http://schemas.microsoft.com/office/drawing/2014/main" val="10000"/>
                  </a:ext>
                </a:extLst>
              </a:tr>
              <a:tr h="363673">
                <a:tc>
                  <a:txBody>
                    <a:bodyPr/>
                    <a:lstStyle/>
                    <a:p>
                      <a:r>
                        <a:rPr lang="en-US" sz="1300" b="1"/>
                        <a:t>Antediluvian</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Creation to</a:t>
                      </a:r>
                      <a:r>
                        <a:rPr lang="en-US" sz="1300" b="1" baseline="0"/>
                        <a:t> the Flood</a:t>
                      </a:r>
                      <a:endParaRPr lang="en-US" sz="1300" b="1"/>
                    </a:p>
                  </a:txBody>
                  <a:tcPr marL="68580" marR="68580" marT="34290" marB="34290">
                    <a:solidFill>
                      <a:schemeClr val="bg2"/>
                    </a:solidFill>
                  </a:tcPr>
                </a:tc>
                <a:tc>
                  <a:txBody>
                    <a:bodyPr/>
                    <a:lstStyle/>
                    <a:p>
                      <a:r>
                        <a:rPr lang="en-US" sz="1300" b="1"/>
                        <a:t>Gen. 1-7</a:t>
                      </a:r>
                    </a:p>
                  </a:txBody>
                  <a:tcPr marL="68580" marR="68580" marT="34290" marB="34290">
                    <a:solidFill>
                      <a:schemeClr val="bg2"/>
                    </a:solidFill>
                  </a:tcPr>
                </a:tc>
                <a:tc>
                  <a:txBody>
                    <a:bodyPr/>
                    <a:lstStyle/>
                    <a:p>
                      <a:pPr algn="ctr"/>
                      <a:r>
                        <a:rPr lang="en-US" sz="1300" b="1"/>
                        <a:t>1656</a:t>
                      </a:r>
                    </a:p>
                  </a:txBody>
                  <a:tcPr marL="68580" marR="68580" marT="34290" marB="34290">
                    <a:solidFill>
                      <a:schemeClr val="bg2"/>
                    </a:solidFill>
                  </a:tcPr>
                </a:tc>
                <a:tc>
                  <a:txBody>
                    <a:bodyPr/>
                    <a:lstStyle/>
                    <a:p>
                      <a:r>
                        <a:rPr lang="en-US" sz="1300" b="1"/>
                        <a:t>Adam</a:t>
                      </a:r>
                    </a:p>
                  </a:txBody>
                  <a:tcPr marL="68580" marR="68580" marT="34290" marB="34290">
                    <a:solidFill>
                      <a:schemeClr val="bg2"/>
                    </a:solidFill>
                  </a:tcPr>
                </a:tc>
                <a:extLst>
                  <a:ext uri="{0D108BD9-81ED-4DB2-BD59-A6C34878D82A}">
                    <a16:rowId xmlns:a16="http://schemas.microsoft.com/office/drawing/2014/main" val="10001"/>
                  </a:ext>
                </a:extLst>
              </a:tr>
              <a:tr h="363673">
                <a:tc>
                  <a:txBody>
                    <a:bodyPr/>
                    <a:lstStyle/>
                    <a:p>
                      <a:r>
                        <a:rPr lang="en-US" sz="1300" b="1"/>
                        <a:t>Postdiluvian</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the flood</a:t>
                      </a:r>
                      <a:r>
                        <a:rPr lang="en-US" sz="1300" b="1" baseline="0"/>
                        <a:t> to call of Abraham</a:t>
                      </a:r>
                      <a:endParaRPr lang="en-US" sz="1300" b="1"/>
                    </a:p>
                  </a:txBody>
                  <a:tcPr marL="68580" marR="68580" marT="34290" marB="34290">
                    <a:solidFill>
                      <a:schemeClr val="bg2"/>
                    </a:solidFill>
                  </a:tcPr>
                </a:tc>
                <a:tc>
                  <a:txBody>
                    <a:bodyPr/>
                    <a:lstStyle/>
                    <a:p>
                      <a:r>
                        <a:rPr lang="en-US" sz="1300" b="1"/>
                        <a:t>Gen. 8-!1</a:t>
                      </a:r>
                    </a:p>
                  </a:txBody>
                  <a:tcPr marL="68580" marR="68580" marT="34290" marB="34290">
                    <a:solidFill>
                      <a:schemeClr val="bg2"/>
                    </a:solidFill>
                  </a:tcPr>
                </a:tc>
                <a:tc>
                  <a:txBody>
                    <a:bodyPr/>
                    <a:lstStyle/>
                    <a:p>
                      <a:pPr algn="ctr"/>
                      <a:r>
                        <a:rPr lang="en-US" sz="1300" b="1"/>
                        <a:t>427</a:t>
                      </a:r>
                    </a:p>
                  </a:txBody>
                  <a:tcPr marL="68580" marR="68580" marT="34290" marB="34290">
                    <a:solidFill>
                      <a:schemeClr val="bg2"/>
                    </a:solidFill>
                  </a:tcPr>
                </a:tc>
                <a:tc>
                  <a:txBody>
                    <a:bodyPr/>
                    <a:lstStyle/>
                    <a:p>
                      <a:r>
                        <a:rPr lang="en-US" sz="1300" b="1"/>
                        <a:t>Noah</a:t>
                      </a:r>
                    </a:p>
                  </a:txBody>
                  <a:tcPr marL="68580" marR="68580" marT="34290" marB="34290">
                    <a:solidFill>
                      <a:schemeClr val="bg2"/>
                    </a:solidFill>
                  </a:tcPr>
                </a:tc>
                <a:extLst>
                  <a:ext uri="{0D108BD9-81ED-4DB2-BD59-A6C34878D82A}">
                    <a16:rowId xmlns:a16="http://schemas.microsoft.com/office/drawing/2014/main" val="10002"/>
                  </a:ext>
                </a:extLst>
              </a:tr>
              <a:tr h="498817">
                <a:tc>
                  <a:txBody>
                    <a:bodyPr/>
                    <a:lstStyle/>
                    <a:p>
                      <a:r>
                        <a:rPr lang="en-US" sz="1300" b="1"/>
                        <a:t>Patriarchal</a:t>
                      </a:r>
                      <a:r>
                        <a:rPr lang="en-US" sz="1300" b="1" baseline="0"/>
                        <a:t> </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the call of</a:t>
                      </a:r>
                      <a:r>
                        <a:rPr lang="en-US" sz="1300" b="1" baseline="0"/>
                        <a:t> Abraham to Egyptian Bondage </a:t>
                      </a:r>
                      <a:endParaRPr lang="en-US" sz="1300" b="1"/>
                    </a:p>
                  </a:txBody>
                  <a:tcPr marL="68580" marR="68580" marT="34290" marB="34290">
                    <a:solidFill>
                      <a:schemeClr val="bg2"/>
                    </a:solidFill>
                  </a:tcPr>
                </a:tc>
                <a:tc>
                  <a:txBody>
                    <a:bodyPr/>
                    <a:lstStyle/>
                    <a:p>
                      <a:r>
                        <a:rPr lang="en-US" sz="1300" b="1"/>
                        <a:t>Gen. 12-45</a:t>
                      </a:r>
                    </a:p>
                  </a:txBody>
                  <a:tcPr marL="68580" marR="68580" marT="34290" marB="34290">
                    <a:solidFill>
                      <a:schemeClr val="bg2"/>
                    </a:solidFill>
                  </a:tcPr>
                </a:tc>
                <a:tc>
                  <a:txBody>
                    <a:bodyPr/>
                    <a:lstStyle/>
                    <a:p>
                      <a:pPr algn="ctr"/>
                      <a:r>
                        <a:rPr lang="en-US" sz="1300" b="1"/>
                        <a:t>215</a:t>
                      </a:r>
                    </a:p>
                  </a:txBody>
                  <a:tcPr marL="68580" marR="68580" marT="34290" marB="34290">
                    <a:solidFill>
                      <a:schemeClr val="bg2"/>
                    </a:solidFill>
                  </a:tcPr>
                </a:tc>
                <a:tc>
                  <a:txBody>
                    <a:bodyPr/>
                    <a:lstStyle/>
                    <a:p>
                      <a:r>
                        <a:rPr lang="en-US" sz="1300" b="1"/>
                        <a:t>Abraham</a:t>
                      </a:r>
                    </a:p>
                  </a:txBody>
                  <a:tcPr marL="68580" marR="68580" marT="34290" marB="34290">
                    <a:solidFill>
                      <a:schemeClr val="bg2"/>
                    </a:solidFill>
                  </a:tcPr>
                </a:tc>
                <a:extLst>
                  <a:ext uri="{0D108BD9-81ED-4DB2-BD59-A6C34878D82A}">
                    <a16:rowId xmlns:a16="http://schemas.microsoft.com/office/drawing/2014/main" val="10003"/>
                  </a:ext>
                </a:extLst>
              </a:tr>
              <a:tr h="363673">
                <a:tc>
                  <a:txBody>
                    <a:bodyPr/>
                    <a:lstStyle/>
                    <a:p>
                      <a:r>
                        <a:rPr lang="en-US" sz="1300" b="1"/>
                        <a:t>Egyptian Bondage</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a:t>
                      </a:r>
                      <a:r>
                        <a:rPr lang="en-US" sz="1300" b="1" baseline="0"/>
                        <a:t> Egyptian Bondage to the Exodus</a:t>
                      </a:r>
                      <a:endParaRPr lang="en-US" sz="1300" b="1"/>
                    </a:p>
                  </a:txBody>
                  <a:tcPr marL="68580" marR="68580" marT="34290" marB="34290">
                    <a:solidFill>
                      <a:schemeClr val="bg2"/>
                    </a:solidFill>
                  </a:tcPr>
                </a:tc>
                <a:tc>
                  <a:txBody>
                    <a:bodyPr/>
                    <a:lstStyle/>
                    <a:p>
                      <a:r>
                        <a:rPr lang="en-US" sz="1300" b="1"/>
                        <a:t>Gen.</a:t>
                      </a:r>
                      <a:r>
                        <a:rPr lang="en-US" sz="1300" b="1" baseline="0"/>
                        <a:t> 46-Ex. 11</a:t>
                      </a:r>
                      <a:endParaRPr lang="en-US" sz="1300" b="1"/>
                    </a:p>
                  </a:txBody>
                  <a:tcPr marL="68580" marR="68580" marT="34290" marB="34290">
                    <a:solidFill>
                      <a:schemeClr val="bg2"/>
                    </a:solidFill>
                  </a:tcPr>
                </a:tc>
                <a:tc>
                  <a:txBody>
                    <a:bodyPr/>
                    <a:lstStyle/>
                    <a:p>
                      <a:pPr algn="ctr"/>
                      <a:r>
                        <a:rPr lang="en-US" sz="1300" b="1"/>
                        <a:t>215</a:t>
                      </a:r>
                    </a:p>
                  </a:txBody>
                  <a:tcPr marL="68580" marR="68580" marT="34290" marB="34290">
                    <a:solidFill>
                      <a:schemeClr val="bg2"/>
                    </a:solidFill>
                  </a:tcPr>
                </a:tc>
                <a:tc>
                  <a:txBody>
                    <a:bodyPr/>
                    <a:lstStyle/>
                    <a:p>
                      <a:r>
                        <a:rPr lang="en-US" sz="1300" b="1"/>
                        <a:t>Joseph</a:t>
                      </a:r>
                    </a:p>
                  </a:txBody>
                  <a:tcPr marL="68580" marR="68580" marT="34290" marB="34290">
                    <a:solidFill>
                      <a:schemeClr val="bg2"/>
                    </a:solidFill>
                  </a:tcPr>
                </a:tc>
                <a:extLst>
                  <a:ext uri="{0D108BD9-81ED-4DB2-BD59-A6C34878D82A}">
                    <a16:rowId xmlns:a16="http://schemas.microsoft.com/office/drawing/2014/main" val="10004"/>
                  </a:ext>
                </a:extLst>
              </a:tr>
              <a:tr h="531526">
                <a:tc>
                  <a:txBody>
                    <a:bodyPr/>
                    <a:lstStyle/>
                    <a:p>
                      <a:r>
                        <a:rPr lang="en-US" sz="1400" b="1"/>
                        <a:t>Wilderness Wanderings</a:t>
                      </a:r>
                      <a:endParaRPr lang="en-US" sz="14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a:t>From Exodus to crossing of the Jordan</a:t>
                      </a:r>
                    </a:p>
                  </a:txBody>
                  <a:tcPr marL="68580" marR="68580" marT="34290" marB="34290">
                    <a:solidFill>
                      <a:schemeClr val="bg2"/>
                    </a:solidFill>
                  </a:tcPr>
                </a:tc>
                <a:tc>
                  <a:txBody>
                    <a:bodyPr/>
                    <a:lstStyle/>
                    <a:p>
                      <a:r>
                        <a:rPr lang="en-US" sz="1400" b="1"/>
                        <a:t>Ex.</a:t>
                      </a:r>
                      <a:r>
                        <a:rPr lang="en-US" sz="1400" b="1" baseline="0"/>
                        <a:t> 12-Deut. 34</a:t>
                      </a:r>
                      <a:endParaRPr lang="en-US" sz="1400" b="1"/>
                    </a:p>
                  </a:txBody>
                  <a:tcPr marL="68580" marR="68580" marT="34290" marB="34290">
                    <a:solidFill>
                      <a:schemeClr val="bg2"/>
                    </a:solidFill>
                  </a:tcPr>
                </a:tc>
                <a:tc>
                  <a:txBody>
                    <a:bodyPr/>
                    <a:lstStyle/>
                    <a:p>
                      <a:pPr algn="ctr"/>
                      <a:r>
                        <a:rPr lang="en-US" sz="1400" b="1"/>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63673">
                <a:tc>
                  <a:txBody>
                    <a:bodyPr/>
                    <a:lstStyle/>
                    <a:p>
                      <a:r>
                        <a:rPr lang="en-US" sz="1300" b="1"/>
                        <a:t>Conquest of Canaan</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crossing of Jordan</a:t>
                      </a:r>
                      <a:r>
                        <a:rPr lang="en-US" sz="1300" b="1" baseline="0"/>
                        <a:t> to Joshua’s death</a:t>
                      </a:r>
                      <a:endParaRPr lang="en-US" sz="1300" b="1"/>
                    </a:p>
                  </a:txBody>
                  <a:tcPr marL="68580" marR="68580" marT="34290" marB="34290">
                    <a:solidFill>
                      <a:schemeClr val="bg2"/>
                    </a:solidFill>
                  </a:tcPr>
                </a:tc>
                <a:tc>
                  <a:txBody>
                    <a:bodyPr/>
                    <a:lstStyle/>
                    <a:p>
                      <a:r>
                        <a:rPr lang="en-US" sz="1300" b="1"/>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a:t>Joshua</a:t>
                      </a:r>
                    </a:p>
                  </a:txBody>
                  <a:tcPr marL="68580" marR="68580" marT="34290" marB="34290">
                    <a:solidFill>
                      <a:schemeClr val="bg2"/>
                    </a:solidFill>
                  </a:tcPr>
                </a:tc>
                <a:extLst>
                  <a:ext uri="{0D108BD9-81ED-4DB2-BD59-A6C34878D82A}">
                    <a16:rowId xmlns:a16="http://schemas.microsoft.com/office/drawing/2014/main" val="10006"/>
                  </a:ext>
                </a:extLst>
              </a:tr>
              <a:tr h="363673">
                <a:tc>
                  <a:txBody>
                    <a:bodyPr/>
                    <a:lstStyle/>
                    <a:p>
                      <a:r>
                        <a:rPr lang="en-US" sz="1300" b="1"/>
                        <a:t>Judges</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Joshua to King Saul</a:t>
                      </a:r>
                    </a:p>
                  </a:txBody>
                  <a:tcPr marL="68580" marR="68580" marT="34290" marB="34290">
                    <a:solidFill>
                      <a:schemeClr val="bg2"/>
                    </a:solidFill>
                  </a:tcPr>
                </a:tc>
                <a:tc>
                  <a:txBody>
                    <a:bodyPr/>
                    <a:lstStyle/>
                    <a:p>
                      <a:r>
                        <a:rPr lang="en-US" sz="1300" b="1"/>
                        <a:t>Ju,</a:t>
                      </a:r>
                      <a:r>
                        <a:rPr lang="en-US" sz="1300" b="1" baseline="0"/>
                        <a:t> Ruth, 1 Sa. 1-9</a:t>
                      </a:r>
                      <a:endParaRPr lang="en-US" sz="1300" b="1"/>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a:t>Samuel</a:t>
                      </a:r>
                    </a:p>
                  </a:txBody>
                  <a:tcPr marL="68580" marR="68580" marT="34290" marB="34290">
                    <a:solidFill>
                      <a:schemeClr val="bg2"/>
                    </a:solidFill>
                  </a:tcPr>
                </a:tc>
                <a:extLst>
                  <a:ext uri="{0D108BD9-81ED-4DB2-BD59-A6C34878D82A}">
                    <a16:rowId xmlns:a16="http://schemas.microsoft.com/office/drawing/2014/main" val="10007"/>
                  </a:ext>
                </a:extLst>
              </a:tr>
              <a:tr h="576399">
                <a:tc>
                  <a:txBody>
                    <a:bodyPr/>
                    <a:lstStyle/>
                    <a:p>
                      <a:r>
                        <a:rPr lang="en-US" sz="1300" b="1"/>
                        <a:t>The United Kingdom</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a:t>
                      </a:r>
                      <a:r>
                        <a:rPr lang="en-US" sz="1300" b="1" baseline="0"/>
                        <a:t> origin of kingdom to its division</a:t>
                      </a:r>
                      <a:endParaRPr lang="en-US" sz="1300" b="1"/>
                    </a:p>
                  </a:txBody>
                  <a:tcPr marL="68580" marR="68580" marT="34290" marB="34290">
                    <a:solidFill>
                      <a:schemeClr val="bg2"/>
                    </a:solidFill>
                  </a:tcPr>
                </a:tc>
                <a:tc>
                  <a:txBody>
                    <a:bodyPr/>
                    <a:lstStyle/>
                    <a:p>
                      <a:r>
                        <a:rPr lang="en-US" sz="1300" b="1"/>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a:t>David</a:t>
                      </a:r>
                    </a:p>
                  </a:txBody>
                  <a:tcPr marL="68580" marR="68580" marT="34290" marB="34290">
                    <a:solidFill>
                      <a:schemeClr val="bg2"/>
                    </a:solidFill>
                  </a:tcPr>
                </a:tc>
                <a:extLst>
                  <a:ext uri="{0D108BD9-81ED-4DB2-BD59-A6C34878D82A}">
                    <a16:rowId xmlns:a16="http://schemas.microsoft.com/office/drawing/2014/main" val="10008"/>
                  </a:ext>
                </a:extLst>
              </a:tr>
              <a:tr h="385499">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a:t>From</a:t>
                      </a:r>
                      <a:r>
                        <a:rPr lang="en-US" sz="1300" b="1" baseline="0"/>
                        <a:t> the division to the fall of Israel</a:t>
                      </a:r>
                      <a:endParaRPr lang="en-US" sz="1300" b="1"/>
                    </a:p>
                  </a:txBody>
                  <a:tcPr marL="68580" marR="68580" marT="34290" marB="34290">
                    <a:solidFill>
                      <a:srgbClr val="FFFF00"/>
                    </a:solidFill>
                  </a:tcPr>
                </a:tc>
                <a:tc>
                  <a:txBody>
                    <a:bodyPr/>
                    <a:lstStyle/>
                    <a:p>
                      <a:r>
                        <a:rPr lang="en-US" sz="1300" b="1"/>
                        <a:t>1 Ki. 12-2 Ki. 20; 2 Chr. 10-32</a:t>
                      </a:r>
                    </a:p>
                  </a:txBody>
                  <a:tcPr marL="68580" marR="68580" marT="34290" marB="34290">
                    <a:solidFill>
                      <a:srgbClr val="FFFF00"/>
                    </a:solidFill>
                  </a:tcPr>
                </a:tc>
                <a:tc>
                  <a:txBody>
                    <a:bodyPr/>
                    <a:lstStyle/>
                    <a:p>
                      <a:pPr algn="ctr"/>
                      <a:r>
                        <a:rPr lang="en-US" sz="1300" b="1"/>
                        <a:t>253</a:t>
                      </a:r>
                    </a:p>
                  </a:txBody>
                  <a:tcPr marL="68580" marR="68580" marT="34290" marB="34290">
                    <a:solidFill>
                      <a:srgbClr val="FFFF00"/>
                    </a:solidFill>
                  </a:tcPr>
                </a:tc>
                <a:tc>
                  <a:txBody>
                    <a:bodyPr/>
                    <a:lstStyle/>
                    <a:p>
                      <a:r>
                        <a:rPr lang="en-US" sz="1300" b="1" dirty="0"/>
                        <a:t>Elijah</a:t>
                      </a:r>
                    </a:p>
                  </a:txBody>
                  <a:tcPr marL="68580" marR="68580" marT="34290" marB="34290">
                    <a:solidFill>
                      <a:srgbClr val="FFFF00"/>
                    </a:solidFill>
                  </a:tcPr>
                </a:tc>
                <a:extLst>
                  <a:ext uri="{0D108BD9-81ED-4DB2-BD59-A6C34878D82A}">
                    <a16:rowId xmlns:a16="http://schemas.microsoft.com/office/drawing/2014/main" val="10009"/>
                  </a:ext>
                </a:extLst>
              </a:tr>
              <a:tr h="377607">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fall of Israel</a:t>
                      </a:r>
                      <a:r>
                        <a:rPr lang="en-US" sz="1300" b="1" baseline="0"/>
                        <a:t> to the fall of Judah</a:t>
                      </a:r>
                      <a:endParaRPr lang="en-US" sz="1300" b="1"/>
                    </a:p>
                  </a:txBody>
                  <a:tcPr marL="68580" marR="68580" marT="34290" marB="34290">
                    <a:solidFill>
                      <a:schemeClr val="bg2"/>
                    </a:solidFill>
                  </a:tcPr>
                </a:tc>
                <a:tc>
                  <a:txBody>
                    <a:bodyPr/>
                    <a:lstStyle/>
                    <a:p>
                      <a:r>
                        <a:rPr lang="en-US" sz="1300" b="1"/>
                        <a:t>2 Ki. 21-25; 2 Chr. 10-32</a:t>
                      </a:r>
                    </a:p>
                  </a:txBody>
                  <a:tcPr marL="68580" marR="68580" marT="34290" marB="34290">
                    <a:solidFill>
                      <a:schemeClr val="bg2"/>
                    </a:solidFill>
                  </a:tcPr>
                </a:tc>
                <a:tc>
                  <a:txBody>
                    <a:bodyPr/>
                    <a:lstStyle/>
                    <a:p>
                      <a:pPr algn="ctr"/>
                      <a:r>
                        <a:rPr lang="en-US" sz="1300" b="1"/>
                        <a:t>125</a:t>
                      </a:r>
                    </a:p>
                  </a:txBody>
                  <a:tcPr marL="68580" marR="68580" marT="34290" marB="34290">
                    <a:solidFill>
                      <a:schemeClr val="bg2"/>
                    </a:solidFill>
                  </a:tcPr>
                </a:tc>
                <a:tc>
                  <a:txBody>
                    <a:bodyPr/>
                    <a:lstStyle/>
                    <a:p>
                      <a:r>
                        <a:rPr lang="en-US" sz="1300" b="1" dirty="0"/>
                        <a:t>Josiah</a:t>
                      </a:r>
                    </a:p>
                  </a:txBody>
                  <a:tcPr marL="68580" marR="68580" marT="34290" marB="34290">
                    <a:solidFill>
                      <a:schemeClr val="bg2"/>
                    </a:solidFill>
                  </a:tcPr>
                </a:tc>
                <a:extLst>
                  <a:ext uri="{0D108BD9-81ED-4DB2-BD59-A6C34878D82A}">
                    <a16:rowId xmlns:a16="http://schemas.microsoft.com/office/drawing/2014/main" val="10010"/>
                  </a:ext>
                </a:extLst>
              </a:tr>
              <a:tr h="407011">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chemeClr val="bg2"/>
                    </a:solidFill>
                  </a:tcPr>
                </a:tc>
                <a:tc>
                  <a:txBody>
                    <a:bodyPr/>
                    <a:lstStyle/>
                    <a:p>
                      <a:r>
                        <a:rPr lang="en-US" sz="1300" b="1"/>
                        <a:t>2 Ki. 25-8- 21;</a:t>
                      </a:r>
                      <a:r>
                        <a:rPr lang="en-US" sz="1300" b="1" baseline="0"/>
                        <a:t> Dan. 1-6; Ezekiel</a:t>
                      </a:r>
                      <a:endParaRPr lang="en-US" sz="1300" b="1"/>
                    </a:p>
                  </a:txBody>
                  <a:tcPr marL="68580" marR="68580" marT="34290" marB="34290">
                    <a:solidFill>
                      <a:schemeClr val="bg2"/>
                    </a:solidFill>
                  </a:tcPr>
                </a:tc>
                <a:tc>
                  <a:txBody>
                    <a:bodyPr/>
                    <a:lstStyle/>
                    <a:p>
                      <a:pPr algn="ctr"/>
                      <a:r>
                        <a:rPr lang="en-US" sz="1300" b="1"/>
                        <a:t>70</a:t>
                      </a:r>
                    </a:p>
                  </a:txBody>
                  <a:tcPr marL="68580" marR="68580" marT="34290" marB="34290">
                    <a:solidFill>
                      <a:schemeClr val="bg2"/>
                    </a:solidFill>
                  </a:tcPr>
                </a:tc>
                <a:tc>
                  <a:txBody>
                    <a:bodyPr/>
                    <a:lstStyle/>
                    <a:p>
                      <a:r>
                        <a:rPr lang="en-US" sz="1300" b="1" dirty="0"/>
                        <a:t>Daniel, Ezekiel</a:t>
                      </a:r>
                    </a:p>
                  </a:txBody>
                  <a:tcPr marL="68580" marR="68580" marT="34290" marB="34290">
                    <a:solidFill>
                      <a:schemeClr val="bg2"/>
                    </a:solidFill>
                  </a:tcPr>
                </a:tc>
                <a:extLst>
                  <a:ext uri="{0D108BD9-81ED-4DB2-BD59-A6C34878D82A}">
                    <a16:rowId xmlns:a16="http://schemas.microsoft.com/office/drawing/2014/main" val="10011"/>
                  </a:ext>
                </a:extLst>
              </a:tr>
              <a:tr h="363673">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a:t>92</a:t>
                      </a:r>
                    </a:p>
                  </a:txBody>
                  <a:tcPr marL="68580" marR="68580" marT="34290" marB="34290">
                    <a:solidFill>
                      <a:schemeClr val="bg2"/>
                    </a:solidFill>
                  </a:tcPr>
                </a:tc>
                <a:tc>
                  <a:txBody>
                    <a:bodyPr/>
                    <a:lstStyle/>
                    <a:p>
                      <a:r>
                        <a:rPr lang="en-US" sz="1300" b="1"/>
                        <a:t>Ezra</a:t>
                      </a:r>
                    </a:p>
                  </a:txBody>
                  <a:tcPr marL="68580" marR="68580" marT="34290" marB="34290">
                    <a:solidFill>
                      <a:schemeClr val="bg2"/>
                    </a:solidFill>
                  </a:tcPr>
                </a:tc>
                <a:extLst>
                  <a:ext uri="{0D108BD9-81ED-4DB2-BD59-A6C34878D82A}">
                    <a16:rowId xmlns:a16="http://schemas.microsoft.com/office/drawing/2014/main" val="10012"/>
                  </a:ext>
                </a:extLst>
              </a:tr>
              <a:tr h="576901">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solidFill>
                      <a:schemeClr val="bg2"/>
                    </a:solidFill>
                  </a:tcPr>
                </a:tc>
                <a:tc>
                  <a:txBody>
                    <a:bodyPr/>
                    <a:lstStyle/>
                    <a:p>
                      <a:r>
                        <a:rPr lang="en-US" sz="1300" b="1"/>
                        <a:t>None</a:t>
                      </a:r>
                    </a:p>
                  </a:txBody>
                  <a:tcPr marL="68580" marR="68580" marT="34290" marB="34290">
                    <a:solidFill>
                      <a:schemeClr val="bg2"/>
                    </a:solidFill>
                  </a:tcPr>
                </a:tc>
                <a:tc>
                  <a:txBody>
                    <a:bodyPr/>
                    <a:lstStyle/>
                    <a:p>
                      <a:pPr algn="ctr"/>
                      <a:r>
                        <a:rPr lang="en-US" sz="1300" b="1" dirty="0"/>
                        <a:t>400</a:t>
                      </a:r>
                    </a:p>
                  </a:txBody>
                  <a:tcPr marL="68580" marR="68580" marT="34290" marB="34290">
                    <a:solidFill>
                      <a:schemeClr val="bg2"/>
                    </a:solidFill>
                  </a:tcPr>
                </a:tc>
                <a:tc>
                  <a:txBody>
                    <a:bodyPr/>
                    <a:lstStyle/>
                    <a:p>
                      <a:r>
                        <a:rPr lang="en-US" sz="1300" b="1" dirty="0"/>
                        <a:t>Judas </a:t>
                      </a:r>
                      <a:r>
                        <a:rPr lang="en-US" sz="1300" b="1" dirty="0" err="1"/>
                        <a:t>Maccabe</a:t>
                      </a:r>
                      <a:endParaRPr lang="en-US" sz="1300" b="1" dirty="0"/>
                    </a:p>
                  </a:txBody>
                  <a:tcPr marL="68580" marR="68580" marT="34290" marB="34290">
                    <a:solidFill>
                      <a:schemeClr val="bg2"/>
                    </a:solidFill>
                  </a:tcPr>
                </a:tc>
                <a:extLst>
                  <a:ext uri="{0D108BD9-81ED-4DB2-BD59-A6C34878D82A}">
                    <a16:rowId xmlns:a16="http://schemas.microsoft.com/office/drawing/2014/main" val="10013"/>
                  </a:ext>
                </a:extLst>
              </a:tr>
              <a:tr h="363673">
                <a:tc>
                  <a:txBody>
                    <a:bodyPr/>
                    <a:lstStyle/>
                    <a:p>
                      <a:r>
                        <a:rPr lang="en-US" sz="1300" b="1"/>
                        <a:t>Life of Christ</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birth of Jesus to ascension</a:t>
                      </a:r>
                    </a:p>
                  </a:txBody>
                  <a:tcPr marL="68580" marR="68580" marT="34290" marB="34290">
                    <a:solidFill>
                      <a:schemeClr val="bg2"/>
                    </a:solidFill>
                  </a:tcPr>
                </a:tc>
                <a:tc>
                  <a:txBody>
                    <a:bodyPr/>
                    <a:lstStyle/>
                    <a:p>
                      <a:r>
                        <a:rPr lang="en-US" sz="1300" b="1"/>
                        <a:t>Mt-Jhn 21; Acts1</a:t>
                      </a:r>
                    </a:p>
                  </a:txBody>
                  <a:tcPr marL="68580" marR="68580" marT="34290" marB="34290">
                    <a:solidFill>
                      <a:schemeClr val="bg2"/>
                    </a:solidFill>
                  </a:tcPr>
                </a:tc>
                <a:tc>
                  <a:txBody>
                    <a:bodyPr/>
                    <a:lstStyle/>
                    <a:p>
                      <a:pPr algn="ctr"/>
                      <a:r>
                        <a:rPr lang="en-US" sz="1300" b="1"/>
                        <a:t>34</a:t>
                      </a:r>
                    </a:p>
                  </a:txBody>
                  <a:tcPr marL="68580" marR="68580" marT="34290" marB="34290">
                    <a:solidFill>
                      <a:schemeClr val="bg2"/>
                    </a:solidFill>
                  </a:tcPr>
                </a:tc>
                <a:tc>
                  <a:txBody>
                    <a:bodyPr/>
                    <a:lstStyle/>
                    <a:p>
                      <a:r>
                        <a:rPr lang="en-US" sz="1300" b="1"/>
                        <a:t>Jesus</a:t>
                      </a:r>
                    </a:p>
                  </a:txBody>
                  <a:tcPr marL="68580" marR="68580" marT="34290" marB="34290">
                    <a:solidFill>
                      <a:schemeClr val="bg2"/>
                    </a:solidFill>
                  </a:tcPr>
                </a:tc>
                <a:extLst>
                  <a:ext uri="{0D108BD9-81ED-4DB2-BD59-A6C34878D82A}">
                    <a16:rowId xmlns:a16="http://schemas.microsoft.com/office/drawing/2014/main" val="10014"/>
                  </a:ext>
                </a:extLst>
              </a:tr>
              <a:tr h="498817">
                <a:tc>
                  <a:txBody>
                    <a:bodyPr/>
                    <a:lstStyle/>
                    <a:p>
                      <a:r>
                        <a:rPr lang="en-US" sz="1300" b="1"/>
                        <a:t>The Church</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ascension to death of Paul (96 AD approx.)</a:t>
                      </a:r>
                    </a:p>
                  </a:txBody>
                  <a:tcPr marL="68580" marR="68580" marT="34290" marB="34290">
                    <a:solidFill>
                      <a:schemeClr val="bg2"/>
                    </a:solidFill>
                  </a:tcPr>
                </a:tc>
                <a:tc>
                  <a:txBody>
                    <a:bodyPr/>
                    <a:lstStyle/>
                    <a:p>
                      <a:r>
                        <a:rPr lang="en-US" sz="1300" b="1" dirty="0"/>
                        <a:t>Acts 2-Revelation</a:t>
                      </a:r>
                    </a:p>
                  </a:txBody>
                  <a:tcPr marL="68580" marR="68580" marT="34290" marB="34290">
                    <a:solidFill>
                      <a:schemeClr val="bg2"/>
                    </a:solidFill>
                  </a:tcPr>
                </a:tc>
                <a:tc>
                  <a:txBody>
                    <a:bodyPr/>
                    <a:lstStyle/>
                    <a:p>
                      <a:pPr algn="ctr"/>
                      <a:r>
                        <a:rPr lang="en-US" sz="1300" b="1" dirty="0"/>
                        <a:t>70</a:t>
                      </a:r>
                    </a:p>
                  </a:txBody>
                  <a:tcPr marL="68580" marR="68580" marT="34290" marB="34290">
                    <a:solidFill>
                      <a:schemeClr val="bg2"/>
                    </a:solidFill>
                  </a:tcPr>
                </a:tc>
                <a:tc>
                  <a:txBody>
                    <a:bodyPr/>
                    <a:lstStyle/>
                    <a:p>
                      <a:r>
                        <a:rPr lang="en-US" sz="1300" b="1" dirty="0"/>
                        <a:t>Paul</a:t>
                      </a:r>
                    </a:p>
                  </a:txBody>
                  <a:tcPr marL="68580" marR="68580" marT="34290" marB="34290">
                    <a:solidFill>
                      <a:schemeClr val="bg2"/>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8325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normAutofit/>
          </a:bodyPr>
          <a:lstStyle/>
          <a:p>
            <a:pPr algn="ctr"/>
            <a:r>
              <a:rPr lang="en-US" sz="4000"/>
              <a:t>CHRONOLOGY OF PROPHETS</a:t>
            </a:r>
          </a:p>
        </p:txBody>
      </p:sp>
      <p:sp>
        <p:nvSpPr>
          <p:cNvPr id="3" name="Content Placeholder 2"/>
          <p:cNvSpPr>
            <a:spLocks noGrp="1"/>
          </p:cNvSpPr>
          <p:nvPr>
            <p:ph idx="1"/>
          </p:nvPr>
        </p:nvSpPr>
        <p:spPr>
          <a:xfrm>
            <a:off x="4572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a:t>                                     From God's Masterwork - Swindoll</a:t>
            </a:r>
          </a:p>
        </p:txBody>
      </p:sp>
      <p:cxnSp>
        <p:nvCxnSpPr>
          <p:cNvPr id="5" name="Straight Connector 4"/>
          <p:cNvCxnSpPr/>
          <p:nvPr/>
        </p:nvCxnSpPr>
        <p:spPr>
          <a:xfrm rot="5400000">
            <a:off x="-1455420" y="3512820"/>
            <a:ext cx="443484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509004" y="3549396"/>
            <a:ext cx="4431792"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594342" y="1882661"/>
            <a:ext cx="31519" cy="80010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a:t> </a:t>
            </a:r>
          </a:p>
        </p:txBody>
      </p:sp>
      <p:sp>
        <p:nvSpPr>
          <p:cNvPr id="84" name="TextBox 83"/>
          <p:cNvSpPr txBox="1"/>
          <p:nvPr/>
        </p:nvSpPr>
        <p:spPr>
          <a:xfrm>
            <a:off x="2244930" y="3886200"/>
            <a:ext cx="1232401" cy="369332"/>
          </a:xfrm>
          <a:prstGeom prst="rect">
            <a:avLst/>
          </a:prstGeom>
          <a:noFill/>
        </p:spPr>
        <p:txBody>
          <a:bodyPr wrap="square" rtlCol="0">
            <a:spAutoFit/>
          </a:bodyPr>
          <a:lstStyle/>
          <a:p>
            <a:r>
              <a:rPr lang="en-US" b="1" dirty="0"/>
              <a:t>   </a:t>
            </a:r>
            <a:r>
              <a:rPr lang="en-US" b="1" i="1" dirty="0"/>
              <a:t>Isaiah</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a:t>    </a:t>
            </a:r>
            <a:r>
              <a:rPr lang="en-US" b="1"/>
              <a:t> </a:t>
            </a:r>
          </a:p>
          <a:p>
            <a:r>
              <a:rPr lang="en-US" b="1"/>
              <a:t>             </a:t>
            </a:r>
            <a:endParaRPr lang="en-US"/>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a:t>    </a:t>
            </a:r>
            <a:endParaRPr lang="en-US" b="1" i="1"/>
          </a:p>
        </p:txBody>
      </p:sp>
      <p:sp>
        <p:nvSpPr>
          <p:cNvPr id="132" name="TextBox 131"/>
          <p:cNvSpPr txBox="1"/>
          <p:nvPr/>
        </p:nvSpPr>
        <p:spPr>
          <a:xfrm>
            <a:off x="2310987" y="4154269"/>
            <a:ext cx="1077558" cy="646331"/>
          </a:xfrm>
          <a:prstGeom prst="rect">
            <a:avLst/>
          </a:prstGeom>
          <a:noFill/>
        </p:spPr>
        <p:txBody>
          <a:bodyPr wrap="square" rtlCol="0">
            <a:spAutoFit/>
          </a:bodyPr>
          <a:lstStyle/>
          <a:p>
            <a:r>
              <a:rPr lang="en-US" dirty="0"/>
              <a:t>                  </a:t>
            </a:r>
            <a:br>
              <a:rPr lang="en-US" dirty="0"/>
            </a:br>
            <a:r>
              <a:rPr lang="en-US" dirty="0"/>
              <a:t>  Micah</a:t>
            </a:r>
          </a:p>
        </p:txBody>
      </p:sp>
      <p:sp>
        <p:nvSpPr>
          <p:cNvPr id="144" name="TextBox 143"/>
          <p:cNvSpPr txBox="1"/>
          <p:nvPr/>
        </p:nvSpPr>
        <p:spPr>
          <a:xfrm>
            <a:off x="5486400" y="3962400"/>
            <a:ext cx="2362200" cy="369332"/>
          </a:xfrm>
          <a:prstGeom prst="rect">
            <a:avLst/>
          </a:prstGeom>
          <a:noFill/>
        </p:spPr>
        <p:txBody>
          <a:bodyPr wrap="square" rtlCol="0">
            <a:spAutoFit/>
          </a:bodyPr>
          <a:lstStyle/>
          <a:p>
            <a:r>
              <a:rPr lang="en-US"/>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a:t>                        </a:t>
            </a:r>
            <a:endParaRPr lang="en-US" b="1" i="1"/>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a:t>         </a:t>
            </a:r>
          </a:p>
        </p:txBody>
      </p:sp>
      <p:sp>
        <p:nvSpPr>
          <p:cNvPr id="155" name="TextBox 154"/>
          <p:cNvSpPr txBox="1"/>
          <p:nvPr/>
        </p:nvSpPr>
        <p:spPr>
          <a:xfrm>
            <a:off x="6781800" y="2133600"/>
            <a:ext cx="1600200" cy="338554"/>
          </a:xfrm>
          <a:prstGeom prst="rect">
            <a:avLst/>
          </a:prstGeom>
          <a:noFill/>
        </p:spPr>
        <p:txBody>
          <a:bodyPr wrap="square" rtlCol="0">
            <a:spAutoFit/>
          </a:bodyPr>
          <a:lstStyle/>
          <a:p>
            <a:r>
              <a:rPr lang="en-US" sz="160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a:t> </a:t>
            </a:r>
          </a:p>
        </p:txBody>
      </p:sp>
      <p:cxnSp>
        <p:nvCxnSpPr>
          <p:cNvPr id="67" name="Straight Connector 66"/>
          <p:cNvCxnSpPr/>
          <p:nvPr/>
        </p:nvCxnSpPr>
        <p:spPr>
          <a:xfrm rot="5400000">
            <a:off x="-152400" y="3505200"/>
            <a:ext cx="4419600"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1" name="Parallelogram 120"/>
          <p:cNvSpPr/>
          <p:nvPr/>
        </p:nvSpPr>
        <p:spPr>
          <a:xfrm rot="175213">
            <a:off x="3527681" y="1404449"/>
            <a:ext cx="512287" cy="443959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latin typeface="Abadi MT Condensed Extra Bold" charset="0"/>
                <a:ea typeface="Abadi MT Condensed Extra Bold" charset="0"/>
                <a:cs typeface="Abadi MT Condensed Extra Bold" charset="0"/>
              </a:rPr>
              <a:t>Assyrian Exile - Israel  722 BC  </a:t>
            </a:r>
          </a:p>
        </p:txBody>
      </p:sp>
      <p:sp>
        <p:nvSpPr>
          <p:cNvPr id="122" name="Parallelogram 121"/>
          <p:cNvSpPr/>
          <p:nvPr/>
        </p:nvSpPr>
        <p:spPr>
          <a:xfrm rot="153179">
            <a:off x="5187147" y="1403804"/>
            <a:ext cx="526083" cy="442291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latin typeface="Abadi MT Condensed Extra Bold" charset="0"/>
                <a:ea typeface="Abadi MT Condensed Extra Bold" charset="0"/>
                <a:cs typeface="Abadi MT Condensed Extra Bold" charset="0"/>
              </a:rPr>
              <a:t>Babylonian Exile- Judah 586 </a:t>
            </a:r>
          </a:p>
        </p:txBody>
      </p:sp>
      <p:cxnSp>
        <p:nvCxnSpPr>
          <p:cNvPr id="150" name="Straight Connector 149"/>
          <p:cNvCxnSpPr/>
          <p:nvPr/>
        </p:nvCxnSpPr>
        <p:spPr>
          <a:xfrm>
            <a:off x="762000" y="3505200"/>
            <a:ext cx="32004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0" y="2590800"/>
            <a:ext cx="921418" cy="369332"/>
          </a:xfrm>
          <a:prstGeom prst="rect">
            <a:avLst/>
          </a:prstGeom>
          <a:noFill/>
        </p:spPr>
        <p:txBody>
          <a:bodyPr wrap="square" rtlCol="0">
            <a:spAutoFit/>
          </a:bodyPr>
          <a:lstStyle/>
          <a:p>
            <a:r>
              <a:rPr lang="en-US"/>
              <a:t>Israel</a:t>
            </a:r>
          </a:p>
        </p:txBody>
      </p:sp>
      <p:sp>
        <p:nvSpPr>
          <p:cNvPr id="165" name="TextBox 164"/>
          <p:cNvSpPr txBox="1"/>
          <p:nvPr/>
        </p:nvSpPr>
        <p:spPr>
          <a:xfrm>
            <a:off x="0" y="4191000"/>
            <a:ext cx="980729" cy="369332"/>
          </a:xfrm>
          <a:prstGeom prst="rect">
            <a:avLst/>
          </a:prstGeom>
          <a:noFill/>
        </p:spPr>
        <p:txBody>
          <a:bodyPr wrap="square" rtlCol="0">
            <a:spAutoFit/>
          </a:bodyPr>
          <a:lstStyle/>
          <a:p>
            <a:r>
              <a:rPr lang="en-US"/>
              <a:t>Judah</a:t>
            </a:r>
          </a:p>
        </p:txBody>
      </p:sp>
      <p:sp>
        <p:nvSpPr>
          <p:cNvPr id="166" name="TextBox 165"/>
          <p:cNvSpPr txBox="1"/>
          <p:nvPr/>
        </p:nvSpPr>
        <p:spPr>
          <a:xfrm>
            <a:off x="914400" y="1447800"/>
            <a:ext cx="1371600" cy="646331"/>
          </a:xfrm>
          <a:prstGeom prst="rect">
            <a:avLst/>
          </a:prstGeom>
          <a:noFill/>
        </p:spPr>
        <p:txBody>
          <a:bodyPr wrap="square" rtlCol="0">
            <a:spAutoFit/>
          </a:bodyPr>
          <a:lstStyle/>
          <a:p>
            <a:r>
              <a:rPr lang="en-US" b="1">
                <a:latin typeface="Abadi MT Condensed Extra Bold" charset="0"/>
                <a:ea typeface="Abadi MT Condensed Extra Bold" charset="0"/>
                <a:cs typeface="Abadi MT Condensed Extra Bold" charset="0"/>
              </a:rPr>
              <a:t>9</a:t>
            </a:r>
            <a:r>
              <a:rPr lang="en-US" b="1" baseline="30000">
                <a:latin typeface="Abadi MT Condensed Extra Bold" charset="0"/>
                <a:ea typeface="Abadi MT Condensed Extra Bold" charset="0"/>
                <a:cs typeface="Abadi MT Condensed Extra Bold" charset="0"/>
              </a:rPr>
              <a:t>th</a:t>
            </a:r>
            <a:r>
              <a:rPr lang="en-US" b="1">
                <a:latin typeface="Abadi MT Condensed Extra Bold" charset="0"/>
                <a:ea typeface="Abadi MT Condensed Extra Bold" charset="0"/>
                <a:cs typeface="Abadi MT Condensed Extra Bold" charset="0"/>
              </a:rPr>
              <a:t> Century</a:t>
            </a:r>
          </a:p>
          <a:p>
            <a:r>
              <a:rPr lang="en-US" b="1">
                <a:latin typeface="Abadi MT Condensed Extra Bold" charset="0"/>
                <a:ea typeface="Abadi MT Condensed Extra Bold" charset="0"/>
                <a:cs typeface="Abadi MT Condensed Extra Bold" charset="0"/>
              </a:rPr>
              <a:t>  Prophets</a:t>
            </a:r>
          </a:p>
        </p:txBody>
      </p:sp>
      <p:sp>
        <p:nvSpPr>
          <p:cNvPr id="167" name="TextBox 166"/>
          <p:cNvSpPr txBox="1"/>
          <p:nvPr/>
        </p:nvSpPr>
        <p:spPr>
          <a:xfrm>
            <a:off x="2304288" y="1447800"/>
            <a:ext cx="1846413" cy="646331"/>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8</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Century</a:t>
            </a:r>
          </a:p>
          <a:p>
            <a:r>
              <a:rPr lang="en-US" b="1" dirty="0">
                <a:latin typeface="Abadi MT Condensed Extra Bold" charset="0"/>
                <a:ea typeface="Abadi MT Condensed Extra Bold" charset="0"/>
                <a:cs typeface="Abadi MT Condensed Extra Bold" charset="0"/>
              </a:rPr>
              <a:t>  Prophets</a:t>
            </a:r>
          </a:p>
        </p:txBody>
      </p:sp>
      <p:sp>
        <p:nvSpPr>
          <p:cNvPr id="168" name="TextBox 167"/>
          <p:cNvSpPr txBox="1"/>
          <p:nvPr/>
        </p:nvSpPr>
        <p:spPr>
          <a:xfrm>
            <a:off x="4114800" y="1447800"/>
            <a:ext cx="1600200" cy="923330"/>
          </a:xfrm>
          <a:prstGeom prst="rect">
            <a:avLst/>
          </a:prstGeom>
          <a:noFill/>
        </p:spPr>
        <p:txBody>
          <a:bodyPr wrap="square" rtlCol="0">
            <a:spAutoFit/>
          </a:bodyPr>
          <a:lstStyle/>
          <a:p>
            <a:r>
              <a:rPr lang="en-US" b="1"/>
              <a:t> </a:t>
            </a:r>
            <a:r>
              <a:rPr lang="en-US" b="1">
                <a:latin typeface="Abadi MT Condensed Extra Bold" charset="0"/>
                <a:ea typeface="Abadi MT Condensed Extra Bold" charset="0"/>
                <a:cs typeface="Abadi MT Condensed Extra Bold" charset="0"/>
              </a:rPr>
              <a:t>7</a:t>
            </a:r>
            <a:r>
              <a:rPr lang="en-US" b="1" baseline="30000">
                <a:latin typeface="Abadi MT Condensed Extra Bold" charset="0"/>
                <a:ea typeface="Abadi MT Condensed Extra Bold" charset="0"/>
                <a:cs typeface="Abadi MT Condensed Extra Bold" charset="0"/>
              </a:rPr>
              <a:t>th</a:t>
            </a:r>
            <a:r>
              <a:rPr lang="en-US" b="1">
                <a:latin typeface="Abadi MT Condensed Extra Bold" charset="0"/>
                <a:ea typeface="Abadi MT Condensed Extra Bold" charset="0"/>
                <a:cs typeface="Abadi MT Condensed Extra Bold" charset="0"/>
              </a:rPr>
              <a:t> and 6</a:t>
            </a:r>
            <a:r>
              <a:rPr lang="en-US" b="1" baseline="30000">
                <a:latin typeface="Abadi MT Condensed Extra Bold" charset="0"/>
                <a:ea typeface="Abadi MT Condensed Extra Bold" charset="0"/>
                <a:cs typeface="Abadi MT Condensed Extra Bold" charset="0"/>
              </a:rPr>
              <a:t>TH</a:t>
            </a:r>
            <a:r>
              <a:rPr lang="en-US" b="1">
                <a:latin typeface="Abadi MT Condensed Extra Bold" charset="0"/>
                <a:ea typeface="Abadi MT Condensed Extra Bold" charset="0"/>
                <a:cs typeface="Abadi MT Condensed Extra Bold" charset="0"/>
              </a:rPr>
              <a:t> </a:t>
            </a:r>
          </a:p>
          <a:p>
            <a:r>
              <a:rPr lang="en-US" b="1">
                <a:latin typeface="Abadi MT Condensed Extra Bold" charset="0"/>
                <a:ea typeface="Abadi MT Condensed Extra Bold" charset="0"/>
                <a:cs typeface="Abadi MT Condensed Extra Bold" charset="0"/>
              </a:rPr>
              <a:t>    Century</a:t>
            </a:r>
          </a:p>
          <a:p>
            <a:r>
              <a:rPr lang="en-US" b="1">
                <a:latin typeface="Abadi MT Condensed Extra Bold" charset="0"/>
                <a:ea typeface="Abadi MT Condensed Extra Bold" charset="0"/>
                <a:cs typeface="Abadi MT Condensed Extra Bold" charset="0"/>
              </a:rPr>
              <a:t>   Prophets</a:t>
            </a:r>
          </a:p>
        </p:txBody>
      </p:sp>
      <p:sp>
        <p:nvSpPr>
          <p:cNvPr id="169" name="TextBox 168"/>
          <p:cNvSpPr txBox="1"/>
          <p:nvPr/>
        </p:nvSpPr>
        <p:spPr>
          <a:xfrm>
            <a:off x="5791201" y="1447800"/>
            <a:ext cx="1600200" cy="646331"/>
          </a:xfrm>
          <a:prstGeom prst="rect">
            <a:avLst/>
          </a:prstGeom>
          <a:noFill/>
        </p:spPr>
        <p:txBody>
          <a:bodyPr wrap="square" rtlCol="0">
            <a:spAutoFit/>
          </a:bodyPr>
          <a:lstStyle/>
          <a:p>
            <a:r>
              <a:rPr lang="en-US" b="1"/>
              <a:t>      Exilic </a:t>
            </a:r>
          </a:p>
          <a:p>
            <a:r>
              <a:rPr lang="en-US" b="1"/>
              <a:t>   </a:t>
            </a:r>
            <a:r>
              <a:rPr lang="en-US" b="1">
                <a:latin typeface="Abadi MT Condensed Extra Bold" charset="0"/>
                <a:ea typeface="Abadi MT Condensed Extra Bold" charset="0"/>
                <a:cs typeface="Abadi MT Condensed Extra Bold" charset="0"/>
              </a:rPr>
              <a:t>Prophets</a:t>
            </a:r>
          </a:p>
        </p:txBody>
      </p:sp>
      <p:sp>
        <p:nvSpPr>
          <p:cNvPr id="170" name="TextBox 169"/>
          <p:cNvSpPr txBox="1"/>
          <p:nvPr/>
        </p:nvSpPr>
        <p:spPr>
          <a:xfrm>
            <a:off x="838200" y="3886200"/>
            <a:ext cx="1461001" cy="1015663"/>
          </a:xfrm>
          <a:prstGeom prst="rect">
            <a:avLst/>
          </a:prstGeom>
          <a:noFill/>
        </p:spPr>
        <p:txBody>
          <a:bodyPr wrap="square" rtlCol="0">
            <a:spAutoFit/>
          </a:bodyPr>
          <a:lstStyle/>
          <a:p>
            <a:r>
              <a:rPr lang="en-US" dirty="0"/>
              <a:t>Obadiah</a:t>
            </a:r>
          </a:p>
          <a:p>
            <a:r>
              <a:rPr lang="en-US" sz="1400" dirty="0"/>
              <a:t>   </a:t>
            </a:r>
            <a:r>
              <a:rPr lang="en-US" sz="1400" dirty="0">
                <a:solidFill>
                  <a:srgbClr val="002060"/>
                </a:solidFill>
              </a:rPr>
              <a:t>  (early date)</a:t>
            </a:r>
          </a:p>
          <a:p>
            <a:endParaRPr lang="en-US" sz="1000" dirty="0"/>
          </a:p>
          <a:p>
            <a:r>
              <a:rPr lang="en-US" dirty="0"/>
              <a:t>    Joel</a:t>
            </a:r>
          </a:p>
        </p:txBody>
      </p:sp>
      <p:sp>
        <p:nvSpPr>
          <p:cNvPr id="180" name="TextBox 179"/>
          <p:cNvSpPr txBox="1"/>
          <p:nvPr/>
        </p:nvSpPr>
        <p:spPr>
          <a:xfrm>
            <a:off x="2362200" y="2331976"/>
            <a:ext cx="1143001" cy="953554"/>
          </a:xfrm>
          <a:prstGeom prst="rect">
            <a:avLst/>
          </a:prstGeom>
          <a:noFill/>
        </p:spPr>
        <p:txBody>
          <a:bodyPr wrap="square" rtlCol="0">
            <a:spAutoFit/>
          </a:bodyPr>
          <a:lstStyle/>
          <a:p>
            <a:r>
              <a:rPr lang="en-US"/>
              <a:t>Jonah</a:t>
            </a:r>
          </a:p>
          <a:p>
            <a:r>
              <a:rPr lang="en-US"/>
              <a:t>Amos</a:t>
            </a:r>
          </a:p>
          <a:p>
            <a:r>
              <a:rPr lang="en-US"/>
              <a:t>Hosea</a:t>
            </a:r>
          </a:p>
        </p:txBody>
      </p:sp>
      <p:sp>
        <p:nvSpPr>
          <p:cNvPr id="192" name="TextBox 191"/>
          <p:cNvSpPr txBox="1"/>
          <p:nvPr/>
        </p:nvSpPr>
        <p:spPr>
          <a:xfrm>
            <a:off x="3962400" y="3886200"/>
            <a:ext cx="1967779" cy="2031325"/>
          </a:xfrm>
          <a:prstGeom prst="rect">
            <a:avLst/>
          </a:prstGeom>
          <a:noFill/>
        </p:spPr>
        <p:txBody>
          <a:bodyPr wrap="square" rtlCol="0">
            <a:spAutoFit/>
          </a:bodyPr>
          <a:lstStyle/>
          <a:p>
            <a:r>
              <a:rPr lang="en-US" b="1" i="1" dirty="0"/>
              <a:t>Isaiah</a:t>
            </a:r>
          </a:p>
          <a:p>
            <a:r>
              <a:rPr lang="en-US" dirty="0"/>
              <a:t>Nahum</a:t>
            </a:r>
          </a:p>
          <a:p>
            <a:r>
              <a:rPr lang="en-US" dirty="0"/>
              <a:t>Zephaniah</a:t>
            </a:r>
          </a:p>
          <a:p>
            <a:r>
              <a:rPr lang="en-US" dirty="0"/>
              <a:t>Habakkuk</a:t>
            </a:r>
          </a:p>
          <a:p>
            <a:r>
              <a:rPr lang="en-US" b="1" i="1" dirty="0"/>
              <a:t>Jeremiah</a:t>
            </a:r>
          </a:p>
          <a:p>
            <a:r>
              <a:rPr lang="en-US" dirty="0"/>
              <a:t>Obadiah</a:t>
            </a:r>
          </a:p>
          <a:p>
            <a:r>
              <a:rPr lang="en-US" sz="1400" dirty="0">
                <a:solidFill>
                  <a:srgbClr val="002060"/>
                </a:solidFill>
              </a:rPr>
              <a:t>     (late date)</a:t>
            </a:r>
          </a:p>
        </p:txBody>
      </p:sp>
      <p:sp>
        <p:nvSpPr>
          <p:cNvPr id="209" name="TextBox 208"/>
          <p:cNvSpPr txBox="1"/>
          <p:nvPr/>
        </p:nvSpPr>
        <p:spPr>
          <a:xfrm>
            <a:off x="5791200" y="2514600"/>
            <a:ext cx="1219201" cy="646331"/>
          </a:xfrm>
          <a:prstGeom prst="rect">
            <a:avLst/>
          </a:prstGeom>
          <a:noFill/>
        </p:spPr>
        <p:txBody>
          <a:bodyPr wrap="square" rtlCol="0">
            <a:spAutoFit/>
          </a:bodyPr>
          <a:lstStyle/>
          <a:p>
            <a:r>
              <a:rPr lang="en-US"/>
              <a:t>    </a:t>
            </a:r>
            <a:r>
              <a:rPr lang="en-US" b="1" i="1"/>
              <a:t>Daniel</a:t>
            </a:r>
          </a:p>
          <a:p>
            <a:r>
              <a:rPr lang="en-US"/>
              <a:t>    </a:t>
            </a:r>
            <a:r>
              <a:rPr lang="en-US" b="1" i="1"/>
              <a:t>Ezekiel</a:t>
            </a:r>
          </a:p>
        </p:txBody>
      </p:sp>
      <p:cxnSp>
        <p:nvCxnSpPr>
          <p:cNvPr id="230" name="Straight Connector 229"/>
          <p:cNvCxnSpPr/>
          <p:nvPr/>
        </p:nvCxnSpPr>
        <p:spPr>
          <a:xfrm rot="5400000">
            <a:off x="4985004" y="3549396"/>
            <a:ext cx="4355592"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7391400" y="1447800"/>
            <a:ext cx="1368143" cy="646331"/>
          </a:xfrm>
          <a:prstGeom prst="rect">
            <a:avLst/>
          </a:prstGeom>
          <a:noFill/>
        </p:spPr>
        <p:txBody>
          <a:bodyPr wrap="square" rtlCol="0">
            <a:spAutoFit/>
          </a:bodyPr>
          <a:lstStyle/>
          <a:p>
            <a:r>
              <a:rPr lang="en-US" b="1"/>
              <a:t>Postexilic</a:t>
            </a:r>
          </a:p>
          <a:p>
            <a:r>
              <a:rPr lang="en-US" b="1">
                <a:latin typeface="Abadi MT Condensed Extra Bold" charset="0"/>
                <a:ea typeface="Abadi MT Condensed Extra Bold" charset="0"/>
                <a:cs typeface="Abadi MT Condensed Extra Bold" charset="0"/>
              </a:rPr>
              <a:t>Prophets</a:t>
            </a:r>
          </a:p>
        </p:txBody>
      </p:sp>
      <p:sp>
        <p:nvSpPr>
          <p:cNvPr id="236" name="TextBox 235"/>
          <p:cNvSpPr txBox="1"/>
          <p:nvPr/>
        </p:nvSpPr>
        <p:spPr>
          <a:xfrm>
            <a:off x="7391400" y="2438400"/>
            <a:ext cx="1292456" cy="923330"/>
          </a:xfrm>
          <a:prstGeom prst="rect">
            <a:avLst/>
          </a:prstGeom>
          <a:noFill/>
        </p:spPr>
        <p:txBody>
          <a:bodyPr wrap="square" rtlCol="0">
            <a:spAutoFit/>
          </a:bodyPr>
          <a:lstStyle/>
          <a:p>
            <a:r>
              <a:rPr lang="en-US"/>
              <a:t>  Haggai</a:t>
            </a:r>
          </a:p>
          <a:p>
            <a:r>
              <a:rPr lang="en-US"/>
              <a:t>Zechariah</a:t>
            </a:r>
          </a:p>
          <a:p>
            <a:r>
              <a:rPr lang="en-US"/>
              <a:t>  Malachi</a:t>
            </a:r>
          </a:p>
        </p:txBody>
      </p:sp>
      <p:sp>
        <p:nvSpPr>
          <p:cNvPr id="4" name="TextBox 3"/>
          <p:cNvSpPr txBox="1"/>
          <p:nvPr/>
        </p:nvSpPr>
        <p:spPr>
          <a:xfrm>
            <a:off x="603504" y="6063734"/>
            <a:ext cx="2802370" cy="338554"/>
          </a:xfrm>
          <a:prstGeom prst="rect">
            <a:avLst/>
          </a:prstGeom>
          <a:noFill/>
        </p:spPr>
        <p:txBody>
          <a:bodyPr wrap="none" rtlCol="0">
            <a:spAutoFit/>
          </a:bodyPr>
          <a:lstStyle/>
          <a:p>
            <a:r>
              <a:rPr lang="en-US" sz="1600" b="1" i="1" dirty="0"/>
              <a:t>Major prophets in bold, italics</a:t>
            </a:r>
          </a:p>
        </p:txBody>
      </p:sp>
    </p:spTree>
    <p:extLst>
      <p:ext uri="{BB962C8B-B14F-4D97-AF65-F5344CB8AC3E}">
        <p14:creationId xmlns:p14="http://schemas.microsoft.com/office/powerpoint/2010/main" val="178426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C1BD02-8F9F-6944-AD29-76B2C466EBBF}"/>
              </a:ext>
            </a:extLst>
          </p:cNvPr>
          <p:cNvSpPr txBox="1"/>
          <p:nvPr/>
        </p:nvSpPr>
        <p:spPr>
          <a:xfrm>
            <a:off x="1714500" y="1119800"/>
            <a:ext cx="2971800" cy="523220"/>
          </a:xfrm>
          <a:prstGeom prst="rect">
            <a:avLst/>
          </a:prstGeom>
          <a:solidFill>
            <a:schemeClr val="bg2"/>
          </a:solidFill>
          <a:ln w="38100">
            <a:solidFill>
              <a:schemeClr val="tx1"/>
            </a:solidFill>
          </a:ln>
        </p:spPr>
        <p:txBody>
          <a:bodyPr wrap="square" rtlCol="0">
            <a:spAutoFit/>
          </a:bodyPr>
          <a:lstStyle/>
          <a:p>
            <a:pPr algn="ctr"/>
            <a:r>
              <a:rPr lang="en-US" sz="2800" b="1"/>
              <a:t>Nineveh</a:t>
            </a:r>
          </a:p>
        </p:txBody>
      </p:sp>
      <p:cxnSp>
        <p:nvCxnSpPr>
          <p:cNvPr id="6" name="Straight Arrow Connector 5">
            <a:extLst>
              <a:ext uri="{FF2B5EF4-FFF2-40B4-BE49-F238E27FC236}">
                <a16:creationId xmlns:a16="http://schemas.microsoft.com/office/drawing/2014/main" id="{D10F6D36-B359-F84E-8A6A-9F8A440747E7}"/>
              </a:ext>
            </a:extLst>
          </p:cNvPr>
          <p:cNvCxnSpPr>
            <a:cxnSpLocks/>
          </p:cNvCxnSpPr>
          <p:nvPr/>
        </p:nvCxnSpPr>
        <p:spPr>
          <a:xfrm>
            <a:off x="3060569" y="1895008"/>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8A0712F6-2AAE-5E4A-9574-F171C86A40E9}"/>
              </a:ext>
            </a:extLst>
          </p:cNvPr>
          <p:cNvSpPr/>
          <p:nvPr/>
        </p:nvSpPr>
        <p:spPr>
          <a:xfrm rot="10800000">
            <a:off x="1918894" y="2020568"/>
            <a:ext cx="864448" cy="65031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5306A3F-57F8-E24A-9BAD-37A423FB76F0}"/>
              </a:ext>
            </a:extLst>
          </p:cNvPr>
          <p:cNvCxnSpPr>
            <a:cxnSpLocks/>
          </p:cNvCxnSpPr>
          <p:nvPr/>
        </p:nvCxnSpPr>
        <p:spPr>
          <a:xfrm>
            <a:off x="4454721" y="234696"/>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EA965C-B60B-DB41-BD66-4FB5D1649D38}"/>
              </a:ext>
            </a:extLst>
          </p:cNvPr>
          <p:cNvCxnSpPr>
            <a:cxnSpLocks/>
          </p:cNvCxnSpPr>
          <p:nvPr/>
        </p:nvCxnSpPr>
        <p:spPr>
          <a:xfrm flipV="1">
            <a:off x="6712901" y="4049052"/>
            <a:ext cx="0" cy="11886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A617C34D-9A90-1148-87A2-CB8EC7FD9F21}"/>
              </a:ext>
            </a:extLst>
          </p:cNvPr>
          <p:cNvSpPr/>
          <p:nvPr/>
        </p:nvSpPr>
        <p:spPr>
          <a:xfrm>
            <a:off x="3083639" y="1967367"/>
            <a:ext cx="561887" cy="67490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79403D1F-5B0E-084E-951B-33804E8457B4}"/>
              </a:ext>
            </a:extLst>
          </p:cNvPr>
          <p:cNvSpPr txBox="1"/>
          <p:nvPr/>
        </p:nvSpPr>
        <p:spPr>
          <a:xfrm>
            <a:off x="1022239" y="2780112"/>
            <a:ext cx="2893118" cy="523220"/>
          </a:xfrm>
          <a:prstGeom prst="rect">
            <a:avLst/>
          </a:prstGeom>
          <a:solidFill>
            <a:schemeClr val="bg2"/>
          </a:solidFill>
          <a:ln w="38100">
            <a:solidFill>
              <a:schemeClr val="tx1"/>
            </a:solidFill>
          </a:ln>
        </p:spPr>
        <p:txBody>
          <a:bodyPr wrap="square" rtlCol="0">
            <a:spAutoFit/>
          </a:bodyPr>
          <a:lstStyle/>
          <a:p>
            <a:pPr algn="ctr"/>
            <a:r>
              <a:rPr lang="en-US" sz="2800" b="1"/>
              <a:t>Israel</a:t>
            </a:r>
          </a:p>
        </p:txBody>
      </p:sp>
      <p:sp>
        <p:nvSpPr>
          <p:cNvPr id="15" name="TextBox 14">
            <a:extLst>
              <a:ext uri="{FF2B5EF4-FFF2-40B4-BE49-F238E27FC236}">
                <a16:creationId xmlns:a16="http://schemas.microsoft.com/office/drawing/2014/main" id="{8E5D5A2B-EA1C-1147-AD04-051D7BEF4D9A}"/>
              </a:ext>
            </a:extLst>
          </p:cNvPr>
          <p:cNvSpPr txBox="1"/>
          <p:nvPr/>
        </p:nvSpPr>
        <p:spPr>
          <a:xfrm>
            <a:off x="1022239" y="3555320"/>
            <a:ext cx="7885307" cy="523220"/>
          </a:xfrm>
          <a:prstGeom prst="rect">
            <a:avLst/>
          </a:prstGeom>
          <a:solidFill>
            <a:schemeClr val="bg2"/>
          </a:solidFill>
          <a:ln w="38100">
            <a:solidFill>
              <a:schemeClr val="tx1"/>
            </a:solidFill>
          </a:ln>
        </p:spPr>
        <p:txBody>
          <a:bodyPr wrap="square" rtlCol="0">
            <a:spAutoFit/>
          </a:bodyPr>
          <a:lstStyle/>
          <a:p>
            <a:r>
              <a:rPr lang="en-US" sz="2800" b="1"/>
              <a:t>     Judah	                                     Exile       Return</a:t>
            </a:r>
          </a:p>
        </p:txBody>
      </p:sp>
      <p:cxnSp>
        <p:nvCxnSpPr>
          <p:cNvPr id="17" name="Straight Connector 16">
            <a:extLst>
              <a:ext uri="{FF2B5EF4-FFF2-40B4-BE49-F238E27FC236}">
                <a16:creationId xmlns:a16="http://schemas.microsoft.com/office/drawing/2014/main" id="{A0EC93BE-790A-4846-858D-22EE7D7FAEA1}"/>
              </a:ext>
            </a:extLst>
          </p:cNvPr>
          <p:cNvCxnSpPr>
            <a:cxnSpLocks/>
          </p:cNvCxnSpPr>
          <p:nvPr/>
        </p:nvCxnSpPr>
        <p:spPr>
          <a:xfrm>
            <a:off x="3200400" y="4024494"/>
            <a:ext cx="0" cy="36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C0BF6B-AED7-8E4C-B157-56434A9600F2}"/>
              </a:ext>
            </a:extLst>
          </p:cNvPr>
          <p:cNvCxnSpPr>
            <a:cxnSpLocks/>
          </p:cNvCxnSpPr>
          <p:nvPr/>
        </p:nvCxnSpPr>
        <p:spPr>
          <a:xfrm flipV="1">
            <a:off x="8021456" y="4050300"/>
            <a:ext cx="0" cy="12361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21C70F-42BB-C245-8CD2-131FAD553D5A}"/>
              </a:ext>
            </a:extLst>
          </p:cNvPr>
          <p:cNvSpPr txBox="1"/>
          <p:nvPr/>
        </p:nvSpPr>
        <p:spPr>
          <a:xfrm>
            <a:off x="8211431" y="4448236"/>
            <a:ext cx="958913" cy="646331"/>
          </a:xfrm>
          <a:prstGeom prst="rect">
            <a:avLst/>
          </a:prstGeom>
          <a:noFill/>
          <a:ln>
            <a:noFill/>
          </a:ln>
        </p:spPr>
        <p:txBody>
          <a:bodyPr wrap="square" rtlCol="0">
            <a:spAutoFit/>
          </a:bodyPr>
          <a:lstStyle/>
          <a:p>
            <a:pPr algn="ctr"/>
            <a:r>
              <a:rPr lang="en-US" b="1" dirty="0"/>
              <a:t>Malachi</a:t>
            </a:r>
          </a:p>
          <a:p>
            <a:pPr algn="ctr"/>
            <a:r>
              <a:rPr lang="en-US" b="1" dirty="0"/>
              <a:t>445 BC</a:t>
            </a:r>
          </a:p>
        </p:txBody>
      </p:sp>
      <p:cxnSp>
        <p:nvCxnSpPr>
          <p:cNvPr id="29" name="Straight Arrow Connector 28">
            <a:extLst>
              <a:ext uri="{FF2B5EF4-FFF2-40B4-BE49-F238E27FC236}">
                <a16:creationId xmlns:a16="http://schemas.microsoft.com/office/drawing/2014/main" id="{574A21A3-090D-3540-82DF-F4DB5DA14CDF}"/>
              </a:ext>
            </a:extLst>
          </p:cNvPr>
          <p:cNvCxnSpPr>
            <a:cxnSpLocks/>
          </p:cNvCxnSpPr>
          <p:nvPr/>
        </p:nvCxnSpPr>
        <p:spPr>
          <a:xfrm flipH="1">
            <a:off x="2808405" y="1895008"/>
            <a:ext cx="8412" cy="900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683A581F-3920-9342-8D43-A0C4A5663119}"/>
              </a:ext>
            </a:extLst>
          </p:cNvPr>
          <p:cNvSpPr/>
          <p:nvPr/>
        </p:nvSpPr>
        <p:spPr>
          <a:xfrm>
            <a:off x="6712901" y="4149831"/>
            <a:ext cx="466444" cy="98032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0A108C64-5E84-9A49-8030-58F96E7D2EAD}"/>
              </a:ext>
            </a:extLst>
          </p:cNvPr>
          <p:cNvSpPr txBox="1"/>
          <p:nvPr/>
        </p:nvSpPr>
        <p:spPr>
          <a:xfrm>
            <a:off x="6924017" y="4233457"/>
            <a:ext cx="1178529" cy="877163"/>
          </a:xfrm>
          <a:prstGeom prst="rect">
            <a:avLst/>
          </a:prstGeom>
          <a:noFill/>
          <a:ln>
            <a:noFill/>
          </a:ln>
        </p:spPr>
        <p:txBody>
          <a:bodyPr wrap="square" rtlCol="0">
            <a:spAutoFit/>
          </a:bodyPr>
          <a:lstStyle/>
          <a:p>
            <a:pPr algn="ctr"/>
            <a:r>
              <a:rPr lang="en-US" sz="1700" b="1" dirty="0"/>
              <a:t>Haggai</a:t>
            </a:r>
          </a:p>
          <a:p>
            <a:pPr algn="ctr"/>
            <a:r>
              <a:rPr lang="en-US" sz="1700" b="1" dirty="0"/>
              <a:t>Zechariah</a:t>
            </a:r>
          </a:p>
          <a:p>
            <a:pPr algn="ctr"/>
            <a:r>
              <a:rPr lang="en-US" sz="1700" b="1" dirty="0"/>
              <a:t>520 BC</a:t>
            </a:r>
          </a:p>
        </p:txBody>
      </p:sp>
      <p:cxnSp>
        <p:nvCxnSpPr>
          <p:cNvPr id="42" name="Straight Connector 41">
            <a:extLst>
              <a:ext uri="{FF2B5EF4-FFF2-40B4-BE49-F238E27FC236}">
                <a16:creationId xmlns:a16="http://schemas.microsoft.com/office/drawing/2014/main" id="{CE6B689E-22AC-1A48-82FC-CD50C28F4449}"/>
              </a:ext>
            </a:extLst>
          </p:cNvPr>
          <p:cNvCxnSpPr>
            <a:cxnSpLocks/>
          </p:cNvCxnSpPr>
          <p:nvPr/>
        </p:nvCxnSpPr>
        <p:spPr>
          <a:xfrm>
            <a:off x="6629400" y="3555320"/>
            <a:ext cx="0" cy="4560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25DF53-E3C9-CE4C-A998-7FABFF6E0CE1}"/>
              </a:ext>
            </a:extLst>
          </p:cNvPr>
          <p:cNvCxnSpPr>
            <a:cxnSpLocks/>
          </p:cNvCxnSpPr>
          <p:nvPr/>
        </p:nvCxnSpPr>
        <p:spPr>
          <a:xfrm>
            <a:off x="5489630" y="3555320"/>
            <a:ext cx="0" cy="4691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E632783-BA3E-F84B-95BE-E7F8238A83B6}"/>
              </a:ext>
            </a:extLst>
          </p:cNvPr>
          <p:cNvSpPr txBox="1"/>
          <p:nvPr/>
        </p:nvSpPr>
        <p:spPr>
          <a:xfrm>
            <a:off x="5168542" y="2792807"/>
            <a:ext cx="878767" cy="369332"/>
          </a:xfrm>
          <a:prstGeom prst="rect">
            <a:avLst/>
          </a:prstGeom>
          <a:noFill/>
        </p:spPr>
        <p:txBody>
          <a:bodyPr wrap="none" rtlCol="0">
            <a:spAutoFit/>
          </a:bodyPr>
          <a:lstStyle/>
          <a:p>
            <a:r>
              <a:rPr lang="en-US" b="1" dirty="0"/>
              <a:t>586 BC</a:t>
            </a:r>
          </a:p>
        </p:txBody>
      </p:sp>
      <p:sp>
        <p:nvSpPr>
          <p:cNvPr id="48" name="TextBox 47">
            <a:extLst>
              <a:ext uri="{FF2B5EF4-FFF2-40B4-BE49-F238E27FC236}">
                <a16:creationId xmlns:a16="http://schemas.microsoft.com/office/drawing/2014/main" id="{7A7AB6E2-454E-174C-B576-D7A3C7DCF4B8}"/>
              </a:ext>
            </a:extLst>
          </p:cNvPr>
          <p:cNvSpPr txBox="1"/>
          <p:nvPr/>
        </p:nvSpPr>
        <p:spPr>
          <a:xfrm>
            <a:off x="6460017" y="2824194"/>
            <a:ext cx="862737" cy="369332"/>
          </a:xfrm>
          <a:prstGeom prst="rect">
            <a:avLst/>
          </a:prstGeom>
          <a:noFill/>
        </p:spPr>
        <p:txBody>
          <a:bodyPr wrap="none" rtlCol="0">
            <a:spAutoFit/>
          </a:bodyPr>
          <a:lstStyle/>
          <a:p>
            <a:r>
              <a:rPr lang="en-US" b="1" dirty="0"/>
              <a:t>536 BC</a:t>
            </a:r>
          </a:p>
        </p:txBody>
      </p:sp>
      <p:sp>
        <p:nvSpPr>
          <p:cNvPr id="52" name="TextBox 51">
            <a:extLst>
              <a:ext uri="{FF2B5EF4-FFF2-40B4-BE49-F238E27FC236}">
                <a16:creationId xmlns:a16="http://schemas.microsoft.com/office/drawing/2014/main" id="{4773B176-53E3-CA45-A654-A07AC166EA0E}"/>
              </a:ext>
            </a:extLst>
          </p:cNvPr>
          <p:cNvSpPr txBox="1"/>
          <p:nvPr/>
        </p:nvSpPr>
        <p:spPr>
          <a:xfrm>
            <a:off x="4657949" y="403104"/>
            <a:ext cx="923651" cy="646331"/>
          </a:xfrm>
          <a:prstGeom prst="rect">
            <a:avLst/>
          </a:prstGeom>
          <a:noFill/>
        </p:spPr>
        <p:txBody>
          <a:bodyPr wrap="none" rtlCol="0">
            <a:spAutoFit/>
          </a:bodyPr>
          <a:lstStyle/>
          <a:p>
            <a:pPr algn="ctr"/>
            <a:r>
              <a:rPr lang="en-US" b="1"/>
              <a:t>Nahum</a:t>
            </a:r>
          </a:p>
          <a:p>
            <a:pPr algn="ctr"/>
            <a:r>
              <a:rPr lang="en-US" b="1"/>
              <a:t>630 BC</a:t>
            </a:r>
          </a:p>
        </p:txBody>
      </p:sp>
      <p:cxnSp>
        <p:nvCxnSpPr>
          <p:cNvPr id="53" name="Straight Arrow Connector 52">
            <a:extLst>
              <a:ext uri="{FF2B5EF4-FFF2-40B4-BE49-F238E27FC236}">
                <a16:creationId xmlns:a16="http://schemas.microsoft.com/office/drawing/2014/main" id="{8D45584A-E3D7-E640-B227-A3E1BF91B3C8}"/>
              </a:ext>
            </a:extLst>
          </p:cNvPr>
          <p:cNvCxnSpPr>
            <a:cxnSpLocks/>
          </p:cNvCxnSpPr>
          <p:nvPr/>
        </p:nvCxnSpPr>
        <p:spPr>
          <a:xfrm flipH="1" flipV="1">
            <a:off x="4481500" y="4052786"/>
            <a:ext cx="10696" cy="12019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Left Brace 54">
            <a:extLst>
              <a:ext uri="{FF2B5EF4-FFF2-40B4-BE49-F238E27FC236}">
                <a16:creationId xmlns:a16="http://schemas.microsoft.com/office/drawing/2014/main" id="{E4326D61-4AEA-AB44-ADC3-AB9DAE7FBD12}"/>
              </a:ext>
            </a:extLst>
          </p:cNvPr>
          <p:cNvSpPr/>
          <p:nvPr/>
        </p:nvSpPr>
        <p:spPr>
          <a:xfrm rot="10800000">
            <a:off x="3961388" y="4216380"/>
            <a:ext cx="533394" cy="864218"/>
          </a:xfrm>
          <a:prstGeom prst="leftBrace">
            <a:avLst>
              <a:gd name="adj1" fmla="val 8333"/>
              <a:gd name="adj2" fmla="val 4846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AEA4102E-8384-884C-A328-E47216806115}"/>
              </a:ext>
            </a:extLst>
          </p:cNvPr>
          <p:cNvSpPr txBox="1"/>
          <p:nvPr/>
        </p:nvSpPr>
        <p:spPr>
          <a:xfrm>
            <a:off x="3060569" y="4280366"/>
            <a:ext cx="1252266" cy="646331"/>
          </a:xfrm>
          <a:prstGeom prst="rect">
            <a:avLst/>
          </a:prstGeom>
          <a:noFill/>
        </p:spPr>
        <p:txBody>
          <a:bodyPr wrap="square" rtlCol="0">
            <a:spAutoFit/>
          </a:bodyPr>
          <a:lstStyle/>
          <a:p>
            <a:r>
              <a:rPr lang="en-US" b="1" dirty="0"/>
              <a:t>Zephaniah</a:t>
            </a:r>
          </a:p>
          <a:p>
            <a:pPr algn="ctr"/>
            <a:r>
              <a:rPr lang="en-US" b="1" dirty="0"/>
              <a:t>630 BC</a:t>
            </a:r>
          </a:p>
        </p:txBody>
      </p:sp>
      <p:sp>
        <p:nvSpPr>
          <p:cNvPr id="58" name="Left Brace 57">
            <a:extLst>
              <a:ext uri="{FF2B5EF4-FFF2-40B4-BE49-F238E27FC236}">
                <a16:creationId xmlns:a16="http://schemas.microsoft.com/office/drawing/2014/main" id="{0D942037-DD2F-7949-927C-82DA357EBE16}"/>
              </a:ext>
            </a:extLst>
          </p:cNvPr>
          <p:cNvSpPr/>
          <p:nvPr/>
        </p:nvSpPr>
        <p:spPr>
          <a:xfrm>
            <a:off x="4842531" y="4248627"/>
            <a:ext cx="616980" cy="864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7C499EC4-5BC3-784A-B483-B322A0C562E6}"/>
              </a:ext>
            </a:extLst>
          </p:cNvPr>
          <p:cNvSpPr txBox="1"/>
          <p:nvPr/>
        </p:nvSpPr>
        <p:spPr>
          <a:xfrm>
            <a:off x="5090201" y="4330528"/>
            <a:ext cx="1386832" cy="646331"/>
          </a:xfrm>
          <a:prstGeom prst="rect">
            <a:avLst/>
          </a:prstGeom>
          <a:noFill/>
        </p:spPr>
        <p:txBody>
          <a:bodyPr wrap="square" rtlCol="0">
            <a:spAutoFit/>
          </a:bodyPr>
          <a:lstStyle/>
          <a:p>
            <a:pPr algn="ctr"/>
            <a:r>
              <a:rPr lang="en-US" b="1" dirty="0"/>
              <a:t>Habakkuk</a:t>
            </a:r>
          </a:p>
          <a:p>
            <a:pPr algn="ctr"/>
            <a:r>
              <a:rPr lang="en-US" b="1" dirty="0"/>
              <a:t>612 BC</a:t>
            </a:r>
          </a:p>
        </p:txBody>
      </p:sp>
      <p:sp>
        <p:nvSpPr>
          <p:cNvPr id="60" name="TextBox 59">
            <a:extLst>
              <a:ext uri="{FF2B5EF4-FFF2-40B4-BE49-F238E27FC236}">
                <a16:creationId xmlns:a16="http://schemas.microsoft.com/office/drawing/2014/main" id="{CF2BDA18-7A3D-2242-A132-3108951DD28C}"/>
              </a:ext>
            </a:extLst>
          </p:cNvPr>
          <p:cNvSpPr txBox="1"/>
          <p:nvPr/>
        </p:nvSpPr>
        <p:spPr>
          <a:xfrm>
            <a:off x="1893657" y="4336735"/>
            <a:ext cx="848309" cy="646331"/>
          </a:xfrm>
          <a:prstGeom prst="rect">
            <a:avLst/>
          </a:prstGeom>
          <a:noFill/>
        </p:spPr>
        <p:txBody>
          <a:bodyPr wrap="none" rtlCol="0">
            <a:spAutoFit/>
          </a:bodyPr>
          <a:lstStyle/>
          <a:p>
            <a:r>
              <a:rPr lang="en-US" b="1"/>
              <a:t>Micah</a:t>
            </a:r>
          </a:p>
          <a:p>
            <a:r>
              <a:rPr lang="en-US" b="1"/>
              <a:t>735 BC</a:t>
            </a:r>
          </a:p>
        </p:txBody>
      </p:sp>
      <p:sp>
        <p:nvSpPr>
          <p:cNvPr id="61" name="Left Brace 60">
            <a:extLst>
              <a:ext uri="{FF2B5EF4-FFF2-40B4-BE49-F238E27FC236}">
                <a16:creationId xmlns:a16="http://schemas.microsoft.com/office/drawing/2014/main" id="{62F2AE3E-C0FB-8F41-A05C-16B21E366DF5}"/>
              </a:ext>
            </a:extLst>
          </p:cNvPr>
          <p:cNvSpPr/>
          <p:nvPr/>
        </p:nvSpPr>
        <p:spPr>
          <a:xfrm rot="10800000">
            <a:off x="2524610" y="4270071"/>
            <a:ext cx="559030" cy="821331"/>
          </a:xfrm>
          <a:prstGeom prst="leftBrace">
            <a:avLst>
              <a:gd name="adj1" fmla="val 1544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24BA43F0-B6FE-D945-9A6C-0741B8A5DA60}"/>
              </a:ext>
            </a:extLst>
          </p:cNvPr>
          <p:cNvCxnSpPr>
            <a:cxnSpLocks/>
          </p:cNvCxnSpPr>
          <p:nvPr/>
        </p:nvCxnSpPr>
        <p:spPr>
          <a:xfrm flipH="1" flipV="1">
            <a:off x="3115355" y="4051013"/>
            <a:ext cx="7842" cy="10539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531CAC5-B60B-8E46-8599-6A3AC9D3D17A}"/>
              </a:ext>
            </a:extLst>
          </p:cNvPr>
          <p:cNvCxnSpPr>
            <a:cxnSpLocks/>
          </p:cNvCxnSpPr>
          <p:nvPr/>
        </p:nvCxnSpPr>
        <p:spPr>
          <a:xfrm flipV="1">
            <a:off x="1633459" y="4052786"/>
            <a:ext cx="0" cy="10764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1C41145-FE67-9747-8510-2BCEA4F748F6}"/>
              </a:ext>
            </a:extLst>
          </p:cNvPr>
          <p:cNvCxnSpPr>
            <a:cxnSpLocks/>
          </p:cNvCxnSpPr>
          <p:nvPr/>
        </p:nvCxnSpPr>
        <p:spPr>
          <a:xfrm flipH="1" flipV="1">
            <a:off x="4432161" y="1668157"/>
            <a:ext cx="54687" cy="234321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4DD3872-0B1E-EF4C-98C8-DF7E721AD41F}"/>
              </a:ext>
            </a:extLst>
          </p:cNvPr>
          <p:cNvSpPr txBox="1"/>
          <p:nvPr/>
        </p:nvSpPr>
        <p:spPr>
          <a:xfrm>
            <a:off x="494228" y="4336735"/>
            <a:ext cx="870752" cy="646331"/>
          </a:xfrm>
          <a:prstGeom prst="rect">
            <a:avLst/>
          </a:prstGeom>
          <a:noFill/>
        </p:spPr>
        <p:txBody>
          <a:bodyPr wrap="none" rtlCol="0">
            <a:spAutoFit/>
          </a:bodyPr>
          <a:lstStyle/>
          <a:p>
            <a:pPr algn="ctr"/>
            <a:r>
              <a:rPr lang="en-US" b="1"/>
              <a:t>Joel</a:t>
            </a:r>
          </a:p>
          <a:p>
            <a:pPr algn="ctr"/>
            <a:r>
              <a:rPr lang="en-US" b="1"/>
              <a:t>830 BC</a:t>
            </a:r>
          </a:p>
        </p:txBody>
      </p:sp>
      <p:sp>
        <p:nvSpPr>
          <p:cNvPr id="70" name="TextBox 69">
            <a:extLst>
              <a:ext uri="{FF2B5EF4-FFF2-40B4-BE49-F238E27FC236}">
                <a16:creationId xmlns:a16="http://schemas.microsoft.com/office/drawing/2014/main" id="{0431576A-7180-7B45-A4E9-F513F6EE90EB}"/>
              </a:ext>
            </a:extLst>
          </p:cNvPr>
          <p:cNvSpPr txBox="1"/>
          <p:nvPr/>
        </p:nvSpPr>
        <p:spPr>
          <a:xfrm>
            <a:off x="-74598" y="2901225"/>
            <a:ext cx="1174575" cy="969496"/>
          </a:xfrm>
          <a:prstGeom prst="rect">
            <a:avLst/>
          </a:prstGeom>
          <a:noFill/>
        </p:spPr>
        <p:txBody>
          <a:bodyPr wrap="square" rtlCol="0">
            <a:spAutoFit/>
          </a:bodyPr>
          <a:lstStyle/>
          <a:p>
            <a:pPr algn="ctr"/>
            <a:r>
              <a:rPr lang="en-US" sz="1900" b="1"/>
              <a:t>Divided</a:t>
            </a:r>
          </a:p>
          <a:p>
            <a:pPr algn="ctr"/>
            <a:r>
              <a:rPr lang="en-US" sz="1900" b="1"/>
              <a:t>Kingdom</a:t>
            </a:r>
          </a:p>
          <a:p>
            <a:pPr algn="ctr"/>
            <a:r>
              <a:rPr lang="en-US" sz="1900" b="1"/>
              <a:t>930 BC</a:t>
            </a:r>
          </a:p>
        </p:txBody>
      </p:sp>
      <p:sp>
        <p:nvSpPr>
          <p:cNvPr id="72" name="TextBox 71">
            <a:extLst>
              <a:ext uri="{FF2B5EF4-FFF2-40B4-BE49-F238E27FC236}">
                <a16:creationId xmlns:a16="http://schemas.microsoft.com/office/drawing/2014/main" id="{8437775D-BB3F-2F45-AD67-199F6EF11951}"/>
              </a:ext>
            </a:extLst>
          </p:cNvPr>
          <p:cNvSpPr txBox="1"/>
          <p:nvPr/>
        </p:nvSpPr>
        <p:spPr>
          <a:xfrm>
            <a:off x="3887899" y="2670889"/>
            <a:ext cx="566822" cy="646331"/>
          </a:xfrm>
          <a:prstGeom prst="rect">
            <a:avLst/>
          </a:prstGeom>
          <a:noFill/>
        </p:spPr>
        <p:txBody>
          <a:bodyPr wrap="none" rtlCol="0">
            <a:spAutoFit/>
          </a:bodyPr>
          <a:lstStyle/>
          <a:p>
            <a:r>
              <a:rPr lang="en-US" b="1"/>
              <a:t>722 </a:t>
            </a:r>
          </a:p>
          <a:p>
            <a:r>
              <a:rPr lang="en-US" b="1"/>
              <a:t>BC</a:t>
            </a:r>
          </a:p>
        </p:txBody>
      </p:sp>
      <p:sp>
        <p:nvSpPr>
          <p:cNvPr id="73" name="Left Brace 72">
            <a:extLst>
              <a:ext uri="{FF2B5EF4-FFF2-40B4-BE49-F238E27FC236}">
                <a16:creationId xmlns:a16="http://schemas.microsoft.com/office/drawing/2014/main" id="{DA4AE7FB-2D90-3444-845E-DBA37F2EB585}"/>
              </a:ext>
            </a:extLst>
          </p:cNvPr>
          <p:cNvSpPr/>
          <p:nvPr/>
        </p:nvSpPr>
        <p:spPr>
          <a:xfrm>
            <a:off x="8011691" y="4149830"/>
            <a:ext cx="533394" cy="93076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e 78">
            <a:extLst>
              <a:ext uri="{FF2B5EF4-FFF2-40B4-BE49-F238E27FC236}">
                <a16:creationId xmlns:a16="http://schemas.microsoft.com/office/drawing/2014/main" id="{FE30137E-7D4F-4343-B7CA-A7B60F3239C5}"/>
              </a:ext>
            </a:extLst>
          </p:cNvPr>
          <p:cNvSpPr/>
          <p:nvPr/>
        </p:nvSpPr>
        <p:spPr>
          <a:xfrm rot="10800000">
            <a:off x="1065336" y="4318050"/>
            <a:ext cx="568122" cy="76254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a:extLst>
              <a:ext uri="{FF2B5EF4-FFF2-40B4-BE49-F238E27FC236}">
                <a16:creationId xmlns:a16="http://schemas.microsoft.com/office/drawing/2014/main" id="{B0907F20-20A1-D145-B7D4-9B99B7931BA7}"/>
              </a:ext>
            </a:extLst>
          </p:cNvPr>
          <p:cNvSpPr txBox="1"/>
          <p:nvPr/>
        </p:nvSpPr>
        <p:spPr>
          <a:xfrm>
            <a:off x="884556" y="6036076"/>
            <a:ext cx="8022990" cy="523220"/>
          </a:xfrm>
          <a:prstGeom prst="rect">
            <a:avLst/>
          </a:prstGeom>
          <a:solidFill>
            <a:schemeClr val="bg2"/>
          </a:solidFill>
          <a:ln w="38100">
            <a:solidFill>
              <a:schemeClr val="tx1"/>
            </a:solidFill>
          </a:ln>
        </p:spPr>
        <p:txBody>
          <a:bodyPr wrap="square" rtlCol="0">
            <a:spAutoFit/>
          </a:bodyPr>
          <a:lstStyle/>
          <a:p>
            <a:pPr algn="ctr"/>
            <a:r>
              <a:rPr lang="en-US" sz="2800" b="1" dirty="0"/>
              <a:t>Edom</a:t>
            </a:r>
          </a:p>
        </p:txBody>
      </p:sp>
      <p:sp>
        <p:nvSpPr>
          <p:cNvPr id="93" name="TextBox 92">
            <a:extLst>
              <a:ext uri="{FF2B5EF4-FFF2-40B4-BE49-F238E27FC236}">
                <a16:creationId xmlns:a16="http://schemas.microsoft.com/office/drawing/2014/main" id="{593085F4-2AEB-E848-AE8B-9F53016FD71A}"/>
              </a:ext>
            </a:extLst>
          </p:cNvPr>
          <p:cNvSpPr txBox="1"/>
          <p:nvPr/>
        </p:nvSpPr>
        <p:spPr>
          <a:xfrm>
            <a:off x="1440829" y="2019194"/>
            <a:ext cx="842667" cy="646331"/>
          </a:xfrm>
          <a:prstGeom prst="rect">
            <a:avLst/>
          </a:prstGeom>
          <a:noFill/>
        </p:spPr>
        <p:txBody>
          <a:bodyPr wrap="none" rtlCol="0">
            <a:spAutoFit/>
          </a:bodyPr>
          <a:lstStyle/>
          <a:p>
            <a:pPr algn="ctr"/>
            <a:r>
              <a:rPr lang="en-US" b="1"/>
              <a:t>Amos </a:t>
            </a:r>
          </a:p>
          <a:p>
            <a:pPr algn="ctr"/>
            <a:r>
              <a:rPr lang="en-US" b="1"/>
              <a:t>755 BC</a:t>
            </a:r>
          </a:p>
        </p:txBody>
      </p:sp>
      <p:sp>
        <p:nvSpPr>
          <p:cNvPr id="94" name="TextBox 93">
            <a:extLst>
              <a:ext uri="{FF2B5EF4-FFF2-40B4-BE49-F238E27FC236}">
                <a16:creationId xmlns:a16="http://schemas.microsoft.com/office/drawing/2014/main" id="{DC6A0842-F6F5-0F42-8A9B-647E8D37C2ED}"/>
              </a:ext>
            </a:extLst>
          </p:cNvPr>
          <p:cNvSpPr txBox="1"/>
          <p:nvPr/>
        </p:nvSpPr>
        <p:spPr>
          <a:xfrm>
            <a:off x="3364582" y="1926466"/>
            <a:ext cx="857927" cy="646331"/>
          </a:xfrm>
          <a:prstGeom prst="rect">
            <a:avLst/>
          </a:prstGeom>
          <a:noFill/>
        </p:spPr>
        <p:txBody>
          <a:bodyPr wrap="none" rtlCol="0">
            <a:spAutoFit/>
          </a:bodyPr>
          <a:lstStyle/>
          <a:p>
            <a:pPr algn="ctr"/>
            <a:r>
              <a:rPr lang="en-US" b="1"/>
              <a:t>Hosea </a:t>
            </a:r>
          </a:p>
          <a:p>
            <a:pPr algn="ctr"/>
            <a:r>
              <a:rPr lang="en-US" b="1"/>
              <a:t>750 BC</a:t>
            </a:r>
          </a:p>
        </p:txBody>
      </p:sp>
      <p:sp>
        <p:nvSpPr>
          <p:cNvPr id="95" name="TextBox 94">
            <a:extLst>
              <a:ext uri="{FF2B5EF4-FFF2-40B4-BE49-F238E27FC236}">
                <a16:creationId xmlns:a16="http://schemas.microsoft.com/office/drawing/2014/main" id="{E0971BBF-FED4-5E4F-AAB9-9AB9281FD175}"/>
              </a:ext>
            </a:extLst>
          </p:cNvPr>
          <p:cNvSpPr txBox="1"/>
          <p:nvPr/>
        </p:nvSpPr>
        <p:spPr>
          <a:xfrm>
            <a:off x="2920101" y="368692"/>
            <a:ext cx="869149" cy="646331"/>
          </a:xfrm>
          <a:prstGeom prst="rect">
            <a:avLst/>
          </a:prstGeom>
          <a:noFill/>
        </p:spPr>
        <p:txBody>
          <a:bodyPr wrap="none" rtlCol="0">
            <a:spAutoFit/>
          </a:bodyPr>
          <a:lstStyle/>
          <a:p>
            <a:pPr algn="ctr"/>
            <a:r>
              <a:rPr lang="en-US" b="1"/>
              <a:t>Jonah </a:t>
            </a:r>
          </a:p>
          <a:p>
            <a:pPr algn="ctr"/>
            <a:r>
              <a:rPr lang="en-US" b="1"/>
              <a:t>760 BC</a:t>
            </a:r>
          </a:p>
        </p:txBody>
      </p:sp>
      <p:sp>
        <p:nvSpPr>
          <p:cNvPr id="96" name="Left Brace 95">
            <a:extLst>
              <a:ext uri="{FF2B5EF4-FFF2-40B4-BE49-F238E27FC236}">
                <a16:creationId xmlns:a16="http://schemas.microsoft.com/office/drawing/2014/main" id="{9C73DA21-4743-2449-89D8-4760FE2ECFD0}"/>
              </a:ext>
            </a:extLst>
          </p:cNvPr>
          <p:cNvSpPr/>
          <p:nvPr/>
        </p:nvSpPr>
        <p:spPr>
          <a:xfrm flipV="1">
            <a:off x="2808978" y="350196"/>
            <a:ext cx="245036" cy="6715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Left Brace 96">
            <a:extLst>
              <a:ext uri="{FF2B5EF4-FFF2-40B4-BE49-F238E27FC236}">
                <a16:creationId xmlns:a16="http://schemas.microsoft.com/office/drawing/2014/main" id="{F50B11F4-54AD-8048-8807-A9CDE191393C}"/>
              </a:ext>
            </a:extLst>
          </p:cNvPr>
          <p:cNvSpPr/>
          <p:nvPr/>
        </p:nvSpPr>
        <p:spPr>
          <a:xfrm flipV="1">
            <a:off x="4492196" y="368692"/>
            <a:ext cx="245036" cy="6715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8A69E286-F1B3-2E44-9B95-B5469B8336AB}"/>
              </a:ext>
            </a:extLst>
          </p:cNvPr>
          <p:cNvCxnSpPr>
            <a:cxnSpLocks/>
          </p:cNvCxnSpPr>
          <p:nvPr/>
        </p:nvCxnSpPr>
        <p:spPr>
          <a:xfrm>
            <a:off x="2754347" y="234696"/>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EB53D0A-486F-6844-B8DE-43801A0CC52C}"/>
              </a:ext>
            </a:extLst>
          </p:cNvPr>
          <p:cNvCxnSpPr>
            <a:cxnSpLocks/>
          </p:cNvCxnSpPr>
          <p:nvPr/>
        </p:nvCxnSpPr>
        <p:spPr>
          <a:xfrm flipH="1" flipV="1">
            <a:off x="4812406" y="4051213"/>
            <a:ext cx="10696" cy="12019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9EE568E4-712B-824A-8418-71022CF75810}"/>
              </a:ext>
            </a:extLst>
          </p:cNvPr>
          <p:cNvSpPr txBox="1"/>
          <p:nvPr/>
        </p:nvSpPr>
        <p:spPr>
          <a:xfrm>
            <a:off x="6219966" y="335831"/>
            <a:ext cx="2499402" cy="1938992"/>
          </a:xfrm>
          <a:prstGeom prst="rect">
            <a:avLst/>
          </a:prstGeom>
          <a:pattFill prst="pct60">
            <a:fgClr>
              <a:schemeClr val="accent1"/>
            </a:fgClr>
            <a:bgClr>
              <a:schemeClr val="bg1"/>
            </a:bgClr>
          </a:pattFill>
          <a:ln w="76200">
            <a:solidFill>
              <a:srgbClr val="FFC000"/>
            </a:solidFill>
          </a:ln>
        </p:spPr>
        <p:txBody>
          <a:bodyPr wrap="none" rtlCol="0">
            <a:spAutoFit/>
          </a:bodyPr>
          <a:lstStyle/>
          <a:p>
            <a:r>
              <a:rPr lang="en-US" sz="4000" b="1" dirty="0">
                <a:latin typeface="Arial" panose="020B0604020202020204" pitchFamily="34" charset="0"/>
                <a:cs typeface="Arial" panose="020B0604020202020204" pitchFamily="34" charset="0"/>
              </a:rPr>
              <a:t>Minor</a:t>
            </a:r>
          </a:p>
          <a:p>
            <a:r>
              <a:rPr lang="en-US" sz="4000" b="1" dirty="0">
                <a:latin typeface="Arial" panose="020B0604020202020204" pitchFamily="34" charset="0"/>
                <a:cs typeface="Arial" panose="020B0604020202020204" pitchFamily="34" charset="0"/>
              </a:rPr>
              <a:t>Prophets</a:t>
            </a:r>
          </a:p>
          <a:p>
            <a:r>
              <a:rPr lang="en-US" sz="4000" b="1" dirty="0">
                <a:latin typeface="Arial" panose="020B0604020202020204" pitchFamily="34" charset="0"/>
                <a:cs typeface="Arial" panose="020B0604020202020204" pitchFamily="34" charset="0"/>
              </a:rPr>
              <a:t>Timeline</a:t>
            </a:r>
          </a:p>
        </p:txBody>
      </p:sp>
      <p:sp>
        <p:nvSpPr>
          <p:cNvPr id="25" name="Left Brace 24">
            <a:extLst>
              <a:ext uri="{FF2B5EF4-FFF2-40B4-BE49-F238E27FC236}">
                <a16:creationId xmlns:a16="http://schemas.microsoft.com/office/drawing/2014/main" id="{79828966-6BB9-6741-A8DD-D681E02BE80F}"/>
              </a:ext>
            </a:extLst>
          </p:cNvPr>
          <p:cNvSpPr/>
          <p:nvPr/>
        </p:nvSpPr>
        <p:spPr>
          <a:xfrm rot="10800000">
            <a:off x="1022239" y="5271252"/>
            <a:ext cx="281280" cy="523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402038C0-B60A-9543-9E3C-BF2421D5A93F}"/>
              </a:ext>
            </a:extLst>
          </p:cNvPr>
          <p:cNvSpPr txBox="1"/>
          <p:nvPr/>
        </p:nvSpPr>
        <p:spPr>
          <a:xfrm>
            <a:off x="127018" y="5227027"/>
            <a:ext cx="1035861" cy="646331"/>
          </a:xfrm>
          <a:prstGeom prst="rect">
            <a:avLst/>
          </a:prstGeom>
          <a:noFill/>
        </p:spPr>
        <p:txBody>
          <a:bodyPr wrap="none" rtlCol="0">
            <a:spAutoFit/>
          </a:bodyPr>
          <a:lstStyle/>
          <a:p>
            <a:pPr algn="ctr"/>
            <a:r>
              <a:rPr lang="en-US" b="1" dirty="0"/>
              <a:t>Obadiah</a:t>
            </a:r>
          </a:p>
          <a:p>
            <a:pPr algn="ctr"/>
            <a:r>
              <a:rPr lang="en-US" b="1" dirty="0"/>
              <a:t>845 BC</a:t>
            </a:r>
          </a:p>
        </p:txBody>
      </p:sp>
      <p:sp>
        <p:nvSpPr>
          <p:cNvPr id="2" name="TextBox 1"/>
          <p:cNvSpPr txBox="1"/>
          <p:nvPr/>
        </p:nvSpPr>
        <p:spPr>
          <a:xfrm>
            <a:off x="156442" y="5732764"/>
            <a:ext cx="1192955" cy="369332"/>
          </a:xfrm>
          <a:prstGeom prst="rect">
            <a:avLst/>
          </a:prstGeom>
          <a:noFill/>
        </p:spPr>
        <p:txBody>
          <a:bodyPr wrap="none" rtlCol="0">
            <a:spAutoFit/>
          </a:bodyPr>
          <a:lstStyle/>
          <a:p>
            <a:r>
              <a:rPr lang="en-US" b="1" i="1" dirty="0">
                <a:solidFill>
                  <a:srgbClr val="0070C0"/>
                </a:solidFill>
              </a:rPr>
              <a:t>Early date</a:t>
            </a:r>
          </a:p>
        </p:txBody>
      </p:sp>
      <p:sp>
        <p:nvSpPr>
          <p:cNvPr id="49" name="Left Brace 48">
            <a:extLst>
              <a:ext uri="{FF2B5EF4-FFF2-40B4-BE49-F238E27FC236}">
                <a16:creationId xmlns:a16="http://schemas.microsoft.com/office/drawing/2014/main" id="{79828966-6BB9-6741-A8DD-D681E02BE80F}"/>
              </a:ext>
            </a:extLst>
          </p:cNvPr>
          <p:cNvSpPr/>
          <p:nvPr/>
        </p:nvSpPr>
        <p:spPr>
          <a:xfrm rot="10800000">
            <a:off x="6134259" y="5283457"/>
            <a:ext cx="281280" cy="523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402038C0-B60A-9543-9E3C-BF2421D5A93F}"/>
              </a:ext>
            </a:extLst>
          </p:cNvPr>
          <p:cNvSpPr txBox="1"/>
          <p:nvPr/>
        </p:nvSpPr>
        <p:spPr>
          <a:xfrm>
            <a:off x="5239038" y="5239232"/>
            <a:ext cx="1035861" cy="646331"/>
          </a:xfrm>
          <a:prstGeom prst="rect">
            <a:avLst/>
          </a:prstGeom>
          <a:noFill/>
        </p:spPr>
        <p:txBody>
          <a:bodyPr wrap="none" rtlCol="0">
            <a:spAutoFit/>
          </a:bodyPr>
          <a:lstStyle/>
          <a:p>
            <a:pPr algn="ctr"/>
            <a:r>
              <a:rPr lang="en-US" b="1" dirty="0"/>
              <a:t>Obadiah</a:t>
            </a:r>
          </a:p>
          <a:p>
            <a:pPr algn="ctr"/>
            <a:r>
              <a:rPr lang="en-US" b="1" dirty="0"/>
              <a:t>586 BC</a:t>
            </a:r>
          </a:p>
        </p:txBody>
      </p:sp>
      <p:sp>
        <p:nvSpPr>
          <p:cNvPr id="54" name="TextBox 53"/>
          <p:cNvSpPr txBox="1"/>
          <p:nvPr/>
        </p:nvSpPr>
        <p:spPr>
          <a:xfrm>
            <a:off x="5294271" y="5732764"/>
            <a:ext cx="1125629" cy="369332"/>
          </a:xfrm>
          <a:prstGeom prst="rect">
            <a:avLst/>
          </a:prstGeom>
          <a:noFill/>
        </p:spPr>
        <p:txBody>
          <a:bodyPr wrap="none" rtlCol="0">
            <a:spAutoFit/>
          </a:bodyPr>
          <a:lstStyle/>
          <a:p>
            <a:r>
              <a:rPr lang="en-US" b="1" i="1" dirty="0">
                <a:solidFill>
                  <a:srgbClr val="0070C0"/>
                </a:solidFill>
              </a:rPr>
              <a:t>Late date</a:t>
            </a:r>
          </a:p>
        </p:txBody>
      </p:sp>
      <p:cxnSp>
        <p:nvCxnSpPr>
          <p:cNvPr id="63" name="Straight Arrow Connector 62">
            <a:extLst>
              <a:ext uri="{FF2B5EF4-FFF2-40B4-BE49-F238E27FC236}">
                <a16:creationId xmlns:a16="http://schemas.microsoft.com/office/drawing/2014/main" id="{8A69E286-F1B3-2E44-9B95-B5469B8336AB}"/>
              </a:ext>
            </a:extLst>
          </p:cNvPr>
          <p:cNvCxnSpPr>
            <a:cxnSpLocks/>
          </p:cNvCxnSpPr>
          <p:nvPr/>
        </p:nvCxnSpPr>
        <p:spPr>
          <a:xfrm>
            <a:off x="1319784" y="5283457"/>
            <a:ext cx="0" cy="742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A69E286-F1B3-2E44-9B95-B5469B8336AB}"/>
              </a:ext>
            </a:extLst>
          </p:cNvPr>
          <p:cNvCxnSpPr>
            <a:cxnSpLocks/>
          </p:cNvCxnSpPr>
          <p:nvPr/>
        </p:nvCxnSpPr>
        <p:spPr>
          <a:xfrm>
            <a:off x="6425184" y="5263896"/>
            <a:ext cx="0" cy="742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5306A3F-57F8-E24A-9BAD-37A423FB76F0}"/>
              </a:ext>
            </a:extLst>
          </p:cNvPr>
          <p:cNvCxnSpPr>
            <a:cxnSpLocks/>
          </p:cNvCxnSpPr>
          <p:nvPr/>
        </p:nvCxnSpPr>
        <p:spPr>
          <a:xfrm flipH="1">
            <a:off x="5497138" y="3162139"/>
            <a:ext cx="74212" cy="377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5306A3F-57F8-E24A-9BAD-37A423FB76F0}"/>
              </a:ext>
            </a:extLst>
          </p:cNvPr>
          <p:cNvCxnSpPr>
            <a:cxnSpLocks/>
          </p:cNvCxnSpPr>
          <p:nvPr/>
        </p:nvCxnSpPr>
        <p:spPr>
          <a:xfrm flipH="1">
            <a:off x="6637090" y="3180427"/>
            <a:ext cx="74212" cy="377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45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Jonah</a:t>
            </a:r>
          </a:p>
        </p:txBody>
      </p:sp>
      <p:sp>
        <p:nvSpPr>
          <p:cNvPr id="3" name="Content Placeholder 2"/>
          <p:cNvSpPr>
            <a:spLocks noGrp="1"/>
          </p:cNvSpPr>
          <p:nvPr>
            <p:ph idx="1"/>
          </p:nvPr>
        </p:nvSpPr>
        <p:spPr>
          <a:xfrm>
            <a:off x="914400" y="12954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105400"/>
            <a:ext cx="1676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53300" y="5067300"/>
            <a:ext cx="1905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0198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7244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105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219199" y="3657600"/>
            <a:ext cx="1609965" cy="369332"/>
          </a:xfrm>
          <a:prstGeom prst="rect">
            <a:avLst/>
          </a:prstGeom>
          <a:noFill/>
        </p:spPr>
        <p:txBody>
          <a:bodyPr wrap="square" rtlCol="0">
            <a:spAutoFit/>
          </a:bodyPr>
          <a:lstStyle/>
          <a:p>
            <a:r>
              <a:rPr lang="en-US" dirty="0"/>
              <a:t>  </a:t>
            </a:r>
            <a:r>
              <a:rPr lang="en-US" sz="1600" dirty="0"/>
              <a:t>Chapter 1</a:t>
            </a:r>
          </a:p>
        </p:txBody>
      </p:sp>
      <p:sp>
        <p:nvSpPr>
          <p:cNvPr id="118" name="TextBox 117"/>
          <p:cNvSpPr txBox="1"/>
          <p:nvPr/>
        </p:nvSpPr>
        <p:spPr>
          <a:xfrm>
            <a:off x="6477000" y="3657600"/>
            <a:ext cx="2057400" cy="338554"/>
          </a:xfrm>
          <a:prstGeom prst="rect">
            <a:avLst/>
          </a:prstGeom>
          <a:noFill/>
        </p:spPr>
        <p:txBody>
          <a:bodyPr wrap="square" rtlCol="0">
            <a:spAutoFit/>
          </a:bodyPr>
          <a:lstStyle/>
          <a:p>
            <a:r>
              <a:rPr lang="en-US" sz="1600" dirty="0"/>
              <a:t>           Chapter 4</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44" name="TextBox 43"/>
          <p:cNvSpPr txBox="1"/>
          <p:nvPr/>
        </p:nvSpPr>
        <p:spPr>
          <a:xfrm>
            <a:off x="3200400" y="3352800"/>
            <a:ext cx="1295400" cy="646331"/>
          </a:xfrm>
          <a:prstGeom prst="rect">
            <a:avLst/>
          </a:prstGeom>
          <a:noFill/>
        </p:spPr>
        <p:txBody>
          <a:bodyPr wrap="square" rtlCol="0">
            <a:spAutoFit/>
          </a:bodyPr>
          <a:lstStyle/>
          <a:p>
            <a:r>
              <a:rPr lang="en-US" dirty="0"/>
              <a:t>                </a:t>
            </a:r>
            <a:br>
              <a:rPr lang="en-US" dirty="0"/>
            </a:br>
            <a:r>
              <a:rPr lang="en-US" dirty="0"/>
              <a:t>   </a:t>
            </a:r>
            <a:r>
              <a:rPr lang="en-US" sz="1600" dirty="0"/>
              <a:t>Chapter 2</a:t>
            </a:r>
          </a:p>
        </p:txBody>
      </p:sp>
      <p:cxnSp>
        <p:nvCxnSpPr>
          <p:cNvPr id="67" name="Straight Connector 66"/>
          <p:cNvCxnSpPr/>
          <p:nvPr/>
        </p:nvCxnSpPr>
        <p:spPr>
          <a:xfrm rot="5400000">
            <a:off x="16383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219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3657600"/>
            <a:ext cx="1426479" cy="338554"/>
          </a:xfrm>
          <a:prstGeom prst="rect">
            <a:avLst/>
          </a:prstGeom>
          <a:noFill/>
        </p:spPr>
        <p:txBody>
          <a:bodyPr wrap="square" rtlCol="0">
            <a:spAutoFit/>
          </a:bodyPr>
          <a:lstStyle/>
          <a:p>
            <a:r>
              <a:rPr lang="en-US" sz="1600" dirty="0"/>
              <a:t>Chapter 3</a:t>
            </a:r>
          </a:p>
        </p:txBody>
      </p:sp>
      <p:sp>
        <p:nvSpPr>
          <p:cNvPr id="37" name="TextBox 36"/>
          <p:cNvSpPr txBox="1"/>
          <p:nvPr/>
        </p:nvSpPr>
        <p:spPr>
          <a:xfrm>
            <a:off x="152400" y="4343400"/>
            <a:ext cx="803425" cy="338554"/>
          </a:xfrm>
          <a:prstGeom prst="rect">
            <a:avLst/>
          </a:prstGeom>
          <a:noFill/>
        </p:spPr>
        <p:txBody>
          <a:bodyPr wrap="square" rtlCol="0">
            <a:spAutoFit/>
          </a:bodyPr>
          <a:lstStyle/>
          <a:p>
            <a:r>
              <a:rPr lang="en-US" sz="1600" b="1" dirty="0"/>
              <a:t>Theme</a:t>
            </a:r>
          </a:p>
        </p:txBody>
      </p:sp>
      <p:sp>
        <p:nvSpPr>
          <p:cNvPr id="38" name="TextBox 37"/>
          <p:cNvSpPr txBox="1"/>
          <p:nvPr/>
        </p:nvSpPr>
        <p:spPr>
          <a:xfrm>
            <a:off x="0" y="4724400"/>
            <a:ext cx="1124923" cy="338554"/>
          </a:xfrm>
          <a:prstGeom prst="rect">
            <a:avLst/>
          </a:prstGeom>
          <a:noFill/>
        </p:spPr>
        <p:txBody>
          <a:bodyPr wrap="square" rtlCol="0">
            <a:spAutoFit/>
          </a:bodyPr>
          <a:lstStyle/>
          <a:p>
            <a:r>
              <a:rPr lang="en-US" sz="1600" b="1" dirty="0"/>
              <a:t>Key Verses</a:t>
            </a:r>
          </a:p>
        </p:txBody>
      </p:sp>
      <p:sp>
        <p:nvSpPr>
          <p:cNvPr id="39" name="TextBox 38"/>
          <p:cNvSpPr txBox="1"/>
          <p:nvPr/>
        </p:nvSpPr>
        <p:spPr>
          <a:xfrm>
            <a:off x="-304800" y="5334000"/>
            <a:ext cx="1574378" cy="523220"/>
          </a:xfrm>
          <a:prstGeom prst="rect">
            <a:avLst/>
          </a:prstGeom>
          <a:noFill/>
        </p:spPr>
        <p:txBody>
          <a:bodyPr wrap="square" rtlCol="0">
            <a:spAutoFit/>
          </a:bodyPr>
          <a:lstStyle/>
          <a:p>
            <a:r>
              <a:rPr lang="en-US" sz="1400" dirty="0"/>
              <a:t>                 </a:t>
            </a:r>
            <a:r>
              <a:rPr lang="en-US" sz="1400" b="1" dirty="0"/>
              <a:t>Christ in </a:t>
            </a:r>
          </a:p>
          <a:p>
            <a:r>
              <a:rPr lang="en-US" sz="1400" b="1" dirty="0"/>
              <a:t>                   Jonah</a:t>
            </a:r>
          </a:p>
        </p:txBody>
      </p:sp>
      <p:sp>
        <p:nvSpPr>
          <p:cNvPr id="40" name="TextBox 39"/>
          <p:cNvSpPr txBox="1"/>
          <p:nvPr/>
        </p:nvSpPr>
        <p:spPr>
          <a:xfrm>
            <a:off x="1447800" y="1524000"/>
            <a:ext cx="1974399"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from God</a:t>
            </a:r>
          </a:p>
        </p:txBody>
      </p:sp>
      <p:sp>
        <p:nvSpPr>
          <p:cNvPr id="41" name="TextBox 40"/>
          <p:cNvSpPr txBox="1"/>
          <p:nvPr/>
        </p:nvSpPr>
        <p:spPr>
          <a:xfrm>
            <a:off x="3352800" y="1524000"/>
            <a:ext cx="1160574" cy="584775"/>
          </a:xfrm>
          <a:prstGeom prst="rect">
            <a:avLst/>
          </a:prstGeom>
          <a:noFill/>
        </p:spPr>
        <p:txBody>
          <a:bodyPr wrap="square" rtlCol="0">
            <a:spAutoFit/>
          </a:bodyPr>
          <a:lstStyle/>
          <a:p>
            <a:r>
              <a:rPr lang="en-US" sz="1600" dirty="0">
                <a:latin typeface="Arial Black" pitchFamily="34" charset="0"/>
              </a:rPr>
              <a:t>Running </a:t>
            </a:r>
          </a:p>
          <a:p>
            <a:r>
              <a:rPr lang="en-US" sz="1600" dirty="0">
                <a:latin typeface="Arial Black" pitchFamily="34" charset="0"/>
              </a:rPr>
              <a:t> to God</a:t>
            </a:r>
          </a:p>
        </p:txBody>
      </p:sp>
      <p:sp>
        <p:nvSpPr>
          <p:cNvPr id="43" name="TextBox 42"/>
          <p:cNvSpPr txBox="1"/>
          <p:nvPr/>
        </p:nvSpPr>
        <p:spPr>
          <a:xfrm>
            <a:off x="5029200" y="1524000"/>
            <a:ext cx="1358564" cy="584775"/>
          </a:xfrm>
          <a:prstGeom prst="rect">
            <a:avLst/>
          </a:prstGeom>
          <a:noFill/>
        </p:spPr>
        <p:txBody>
          <a:bodyPr wrap="square" rtlCol="0">
            <a:spAutoFit/>
          </a:bodyPr>
          <a:lstStyle/>
          <a:p>
            <a:r>
              <a:rPr lang="en-US" sz="1600" dirty="0">
                <a:latin typeface="Arial Black" pitchFamily="34" charset="0"/>
              </a:rPr>
              <a:t>  Running </a:t>
            </a:r>
          </a:p>
          <a:p>
            <a:r>
              <a:rPr lang="en-US" sz="1600" dirty="0">
                <a:latin typeface="Arial Black" pitchFamily="34" charset="0"/>
              </a:rPr>
              <a:t> with God</a:t>
            </a:r>
          </a:p>
        </p:txBody>
      </p:sp>
      <p:sp>
        <p:nvSpPr>
          <p:cNvPr id="45" name="TextBox 44"/>
          <p:cNvSpPr txBox="1"/>
          <p:nvPr/>
        </p:nvSpPr>
        <p:spPr>
          <a:xfrm>
            <a:off x="6781800" y="1524000"/>
            <a:ext cx="1933028" cy="584775"/>
          </a:xfrm>
          <a:prstGeom prst="rect">
            <a:avLst/>
          </a:prstGeom>
          <a:noFill/>
        </p:spPr>
        <p:txBody>
          <a:bodyPr wrap="square" rtlCol="0">
            <a:spAutoFit/>
          </a:bodyPr>
          <a:lstStyle/>
          <a:p>
            <a:r>
              <a:rPr lang="en-US" sz="1600" dirty="0">
                <a:latin typeface="Arial Black" pitchFamily="34" charset="0"/>
              </a:rPr>
              <a:t>   Running</a:t>
            </a:r>
          </a:p>
          <a:p>
            <a:r>
              <a:rPr lang="en-US" sz="1600" dirty="0">
                <a:latin typeface="Arial Black" pitchFamily="34" charset="0"/>
              </a:rPr>
              <a:t>ahead of God</a:t>
            </a:r>
          </a:p>
        </p:txBody>
      </p:sp>
      <p:sp>
        <p:nvSpPr>
          <p:cNvPr id="46" name="TextBox 45"/>
          <p:cNvSpPr txBox="1"/>
          <p:nvPr/>
        </p:nvSpPr>
        <p:spPr>
          <a:xfrm>
            <a:off x="1295400" y="2286000"/>
            <a:ext cx="1769292" cy="1323439"/>
          </a:xfrm>
          <a:prstGeom prst="rect">
            <a:avLst/>
          </a:prstGeom>
          <a:noFill/>
        </p:spPr>
        <p:txBody>
          <a:bodyPr wrap="square" rtlCol="0">
            <a:spAutoFit/>
          </a:bodyPr>
          <a:lstStyle/>
          <a:p>
            <a:pPr>
              <a:buFont typeface="Arial" pitchFamily="34" charset="0"/>
              <a:buChar char="•"/>
            </a:pPr>
            <a:r>
              <a:rPr lang="en-US" sz="1600" dirty="0"/>
              <a:t>First commission</a:t>
            </a:r>
          </a:p>
          <a:p>
            <a:r>
              <a:rPr lang="en-US" sz="1600" dirty="0"/>
              <a:t>       of Jonah</a:t>
            </a:r>
            <a:br>
              <a:rPr lang="en-US" sz="1600" dirty="0"/>
            </a:br>
            <a:endParaRPr lang="en-US" sz="1600" dirty="0"/>
          </a:p>
          <a:p>
            <a:pPr>
              <a:buFont typeface="Arial" pitchFamily="34" charset="0"/>
              <a:buChar char="•"/>
            </a:pPr>
            <a:r>
              <a:rPr lang="en-US" sz="1600" dirty="0"/>
              <a:t>    Results of </a:t>
            </a:r>
            <a:br>
              <a:rPr lang="en-US" sz="1600" dirty="0"/>
            </a:br>
            <a:r>
              <a:rPr lang="en-US" sz="1600" dirty="0"/>
              <a:t>   disobedience</a:t>
            </a:r>
          </a:p>
        </p:txBody>
      </p:sp>
      <p:sp>
        <p:nvSpPr>
          <p:cNvPr id="47" name="TextBox 46"/>
          <p:cNvSpPr txBox="1"/>
          <p:nvPr/>
        </p:nvSpPr>
        <p:spPr>
          <a:xfrm>
            <a:off x="3048000" y="2286000"/>
            <a:ext cx="1768548" cy="1077218"/>
          </a:xfrm>
          <a:prstGeom prst="rect">
            <a:avLst/>
          </a:prstGeom>
          <a:noFill/>
        </p:spPr>
        <p:txBody>
          <a:bodyPr wrap="square" rtlCol="0">
            <a:spAutoFit/>
          </a:bodyPr>
          <a:lstStyle/>
          <a:p>
            <a:pPr>
              <a:buFont typeface="Arial" pitchFamily="34" charset="0"/>
              <a:buChar char="•"/>
            </a:pPr>
            <a:r>
              <a:rPr lang="en-US" sz="1600" dirty="0"/>
              <a:t>Prayer of Jonah</a:t>
            </a:r>
            <a:br>
              <a:rPr lang="en-US" sz="1600" dirty="0"/>
            </a:br>
            <a:endParaRPr lang="en-US" sz="1600" dirty="0"/>
          </a:p>
          <a:p>
            <a:pPr>
              <a:buFont typeface="Arial" pitchFamily="34" charset="0"/>
              <a:buChar char="•"/>
            </a:pPr>
            <a:r>
              <a:rPr lang="en-US" sz="1600" dirty="0"/>
              <a:t>Communication</a:t>
            </a:r>
          </a:p>
          <a:p>
            <a:r>
              <a:rPr lang="en-US" sz="1600" dirty="0"/>
              <a:t>    with the Lord </a:t>
            </a:r>
          </a:p>
        </p:txBody>
      </p:sp>
      <p:sp>
        <p:nvSpPr>
          <p:cNvPr id="48" name="TextBox 47"/>
          <p:cNvSpPr txBox="1"/>
          <p:nvPr/>
        </p:nvSpPr>
        <p:spPr>
          <a:xfrm>
            <a:off x="4648200" y="2286000"/>
            <a:ext cx="2033043" cy="1323439"/>
          </a:xfrm>
          <a:prstGeom prst="rect">
            <a:avLst/>
          </a:prstGeom>
          <a:noFill/>
        </p:spPr>
        <p:txBody>
          <a:bodyPr wrap="square" rtlCol="0">
            <a:spAutoFit/>
          </a:bodyPr>
          <a:lstStyle/>
          <a:p>
            <a:pPr>
              <a:buFont typeface="Arial" pitchFamily="34" charset="0"/>
              <a:buChar char="•"/>
            </a:pPr>
            <a:r>
              <a:rPr lang="en-US" sz="1600" dirty="0"/>
              <a:t>Second commission</a:t>
            </a:r>
            <a:br>
              <a:rPr lang="en-US" sz="1600" dirty="0"/>
            </a:br>
            <a:r>
              <a:rPr lang="en-US" sz="1600" dirty="0"/>
              <a:t>            of Jonah</a:t>
            </a:r>
            <a:br>
              <a:rPr lang="en-US" sz="1600" dirty="0"/>
            </a:br>
            <a:endParaRPr lang="en-US" sz="1600" dirty="0"/>
          </a:p>
          <a:p>
            <a:pPr>
              <a:buFont typeface="Arial" pitchFamily="34" charset="0"/>
              <a:buChar char="•"/>
            </a:pPr>
            <a:r>
              <a:rPr lang="en-US" sz="1600" dirty="0"/>
              <a:t>          Results </a:t>
            </a:r>
          </a:p>
          <a:p>
            <a:r>
              <a:rPr lang="en-US" sz="1600" dirty="0"/>
              <a:t>      of obedience</a:t>
            </a:r>
          </a:p>
        </p:txBody>
      </p:sp>
      <p:sp>
        <p:nvSpPr>
          <p:cNvPr id="49" name="TextBox 48"/>
          <p:cNvSpPr txBox="1"/>
          <p:nvPr/>
        </p:nvSpPr>
        <p:spPr>
          <a:xfrm>
            <a:off x="6781800" y="2286000"/>
            <a:ext cx="1618724" cy="1323439"/>
          </a:xfrm>
          <a:prstGeom prst="rect">
            <a:avLst/>
          </a:prstGeom>
          <a:noFill/>
        </p:spPr>
        <p:txBody>
          <a:bodyPr wrap="square" rtlCol="0">
            <a:spAutoFit/>
          </a:bodyPr>
          <a:lstStyle/>
          <a:p>
            <a:pPr>
              <a:buFont typeface="Arial" pitchFamily="34" charset="0"/>
              <a:buChar char="•"/>
            </a:pPr>
            <a:r>
              <a:rPr lang="en-US" sz="1600" dirty="0"/>
              <a:t>   Prejudice</a:t>
            </a:r>
            <a:br>
              <a:rPr lang="en-US" sz="1600" dirty="0"/>
            </a:br>
            <a:r>
              <a:rPr lang="en-US" sz="1600" dirty="0"/>
              <a:t>     of Jonah</a:t>
            </a:r>
            <a:br>
              <a:rPr lang="en-US" sz="1600" dirty="0"/>
            </a:br>
            <a:endParaRPr lang="en-US" sz="1600" dirty="0"/>
          </a:p>
          <a:p>
            <a:pPr>
              <a:buFont typeface="Arial" pitchFamily="34" charset="0"/>
              <a:buChar char="•"/>
            </a:pPr>
            <a:r>
              <a:rPr lang="en-US" sz="1600" dirty="0"/>
              <a:t> Lessons from</a:t>
            </a:r>
            <a:br>
              <a:rPr lang="en-US" sz="1600" dirty="0"/>
            </a:br>
            <a:r>
              <a:rPr lang="en-US" sz="1600" dirty="0"/>
              <a:t>      the Lord</a:t>
            </a:r>
          </a:p>
        </p:txBody>
      </p:sp>
      <p:sp>
        <p:nvSpPr>
          <p:cNvPr id="50" name="TextBox 49"/>
          <p:cNvSpPr txBox="1"/>
          <p:nvPr/>
        </p:nvSpPr>
        <p:spPr>
          <a:xfrm>
            <a:off x="1295400" y="4343400"/>
            <a:ext cx="6874650" cy="369332"/>
          </a:xfrm>
          <a:prstGeom prst="rect">
            <a:avLst/>
          </a:prstGeom>
          <a:noFill/>
        </p:spPr>
        <p:txBody>
          <a:bodyPr wrap="square" rtlCol="0">
            <a:spAutoFit/>
          </a:bodyPr>
          <a:lstStyle/>
          <a:p>
            <a:r>
              <a:rPr lang="en-US" dirty="0"/>
              <a:t>God’s infinite mercy for all people; our reluctance to share His mercy</a:t>
            </a:r>
          </a:p>
        </p:txBody>
      </p:sp>
      <p:sp>
        <p:nvSpPr>
          <p:cNvPr id="51" name="TextBox 50"/>
          <p:cNvSpPr txBox="1"/>
          <p:nvPr/>
        </p:nvSpPr>
        <p:spPr>
          <a:xfrm>
            <a:off x="3429000" y="4724400"/>
            <a:ext cx="2209800" cy="369332"/>
          </a:xfrm>
          <a:prstGeom prst="rect">
            <a:avLst/>
          </a:prstGeom>
          <a:noFill/>
        </p:spPr>
        <p:txBody>
          <a:bodyPr wrap="square" rtlCol="0">
            <a:spAutoFit/>
          </a:bodyPr>
          <a:lstStyle/>
          <a:p>
            <a:r>
              <a:rPr lang="en-US" dirty="0"/>
              <a:t>             2:9; 4:11</a:t>
            </a:r>
          </a:p>
        </p:txBody>
      </p:sp>
      <p:sp>
        <p:nvSpPr>
          <p:cNvPr id="57" name="TextBox 56"/>
          <p:cNvSpPr txBox="1"/>
          <p:nvPr/>
        </p:nvSpPr>
        <p:spPr>
          <a:xfrm>
            <a:off x="1066800" y="5105400"/>
            <a:ext cx="7983672" cy="923330"/>
          </a:xfrm>
          <a:prstGeom prst="rect">
            <a:avLst/>
          </a:prstGeom>
          <a:noFill/>
        </p:spPr>
        <p:txBody>
          <a:bodyPr wrap="square" rtlCol="0">
            <a:spAutoFit/>
          </a:bodyPr>
          <a:lstStyle/>
          <a:p>
            <a:r>
              <a:rPr lang="en-US" dirty="0"/>
              <a:t>Jonah’s three days in the fish anticipates Christ’s death and resurrection.</a:t>
            </a:r>
          </a:p>
          <a:p>
            <a:r>
              <a:rPr lang="en-US" dirty="0"/>
              <a:t>The Ninevites’ salvation represents the salvation available to all people </a:t>
            </a:r>
          </a:p>
          <a:p>
            <a:r>
              <a:rPr lang="en-US" dirty="0"/>
              <a:t>in Christ  (Mt. 12:39-41; Lk. 11:29-32)</a:t>
            </a:r>
          </a:p>
        </p:txBody>
      </p:sp>
      <p:sp>
        <p:nvSpPr>
          <p:cNvPr id="4" name="TextBox 3">
            <a:extLst>
              <a:ext uri="{FF2B5EF4-FFF2-40B4-BE49-F238E27FC236}">
                <a16:creationId xmlns:a16="http://schemas.microsoft.com/office/drawing/2014/main" id="{C8AA6310-3E1A-3643-A0E2-23D66849F73B}"/>
              </a:ext>
            </a:extLst>
          </p:cNvPr>
          <p:cNvSpPr txBox="1"/>
          <p:nvPr/>
        </p:nvSpPr>
        <p:spPr>
          <a:xfrm>
            <a:off x="-24375" y="1518126"/>
            <a:ext cx="1310010" cy="2462213"/>
          </a:xfrm>
          <a:prstGeom prst="rect">
            <a:avLst/>
          </a:prstGeom>
          <a:noFill/>
        </p:spPr>
        <p:txBody>
          <a:bodyPr wrap="square" rtlCol="0">
            <a:spAutoFit/>
          </a:bodyPr>
          <a:lstStyle/>
          <a:p>
            <a:pPr algn="ctr"/>
            <a:r>
              <a:rPr lang="en-US" sz="1400" b="1" dirty="0"/>
              <a:t>…”for I knew that you are a gracious God and merciful, slow to anger and abounding in steadfast love, and relenting from disaster” </a:t>
            </a:r>
          </a:p>
          <a:p>
            <a:pPr algn="ctr"/>
            <a:r>
              <a:rPr lang="en-US" sz="1400" b="1" dirty="0"/>
              <a:t>(4:2b</a:t>
            </a:r>
            <a:r>
              <a:rPr lang="en-US" sz="1400" dirty="0"/>
              <a:t>)</a:t>
            </a:r>
            <a:endParaRPr lang="en-US" dirty="0"/>
          </a:p>
        </p:txBody>
      </p:sp>
      <p:sp>
        <p:nvSpPr>
          <p:cNvPr id="6" name="TextBox 5">
            <a:extLst>
              <a:ext uri="{FF2B5EF4-FFF2-40B4-BE49-F238E27FC236}">
                <a16:creationId xmlns:a16="http://schemas.microsoft.com/office/drawing/2014/main" id="{FB1FB57E-8DC6-354B-A6E5-8DD6A5FAD106}"/>
              </a:ext>
            </a:extLst>
          </p:cNvPr>
          <p:cNvSpPr txBox="1"/>
          <p:nvPr/>
        </p:nvSpPr>
        <p:spPr>
          <a:xfrm>
            <a:off x="955825" y="417576"/>
            <a:ext cx="1711175" cy="646331"/>
          </a:xfrm>
          <a:prstGeom prst="rect">
            <a:avLst/>
          </a:prstGeom>
          <a:solidFill>
            <a:schemeClr val="accent1"/>
          </a:solidFill>
        </p:spPr>
        <p:txBody>
          <a:bodyPr wrap="square" rtlCol="0">
            <a:spAutoFit/>
          </a:bodyPr>
          <a:lstStyle/>
          <a:p>
            <a:r>
              <a:rPr lang="en-US" b="1" dirty="0"/>
              <a:t>783 B.C. - 753 B.C. circa</a:t>
            </a:r>
          </a:p>
        </p:txBody>
      </p:sp>
      <p:sp>
        <p:nvSpPr>
          <p:cNvPr id="7" name="TextBox 6">
            <a:extLst>
              <a:ext uri="{FF2B5EF4-FFF2-40B4-BE49-F238E27FC236}">
                <a16:creationId xmlns:a16="http://schemas.microsoft.com/office/drawing/2014/main" id="{2D120A31-9FD6-044D-9870-93035D308FBE}"/>
              </a:ext>
            </a:extLst>
          </p:cNvPr>
          <p:cNvSpPr txBox="1"/>
          <p:nvPr/>
        </p:nvSpPr>
        <p:spPr>
          <a:xfrm>
            <a:off x="6855870" y="428909"/>
            <a:ext cx="1762104" cy="646331"/>
          </a:xfrm>
          <a:prstGeom prst="rect">
            <a:avLst/>
          </a:prstGeom>
          <a:solidFill>
            <a:schemeClr val="accent1"/>
          </a:solidFill>
        </p:spPr>
        <p:txBody>
          <a:bodyPr wrap="square" rtlCol="0">
            <a:spAutoFit/>
          </a:bodyPr>
          <a:lstStyle/>
          <a:p>
            <a:r>
              <a:rPr lang="en-US" b="1" dirty="0"/>
              <a:t>Name means “Dove”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2576</TotalTime>
  <Words>10186</Words>
  <Application>Microsoft Macintosh PowerPoint</Application>
  <PresentationFormat>On-screen Show (4:3)</PresentationFormat>
  <Paragraphs>746</Paragraphs>
  <Slides>33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Abadi MT Condensed Extra Bold</vt:lpstr>
      <vt:lpstr>Arial</vt:lpstr>
      <vt:lpstr>Arial Black</vt:lpstr>
      <vt:lpstr>Calibri</vt:lpstr>
      <vt:lpstr>Corbel</vt:lpstr>
      <vt:lpstr>Times New Roman</vt:lpstr>
      <vt:lpstr>Wingdings</vt:lpstr>
      <vt:lpstr>Wingdings 2</vt:lpstr>
      <vt:lpstr>Wingdings 3</vt:lpstr>
      <vt:lpstr>Module</vt:lpstr>
      <vt:lpstr>Symphony of the Scriptures</vt:lpstr>
      <vt:lpstr>Jonah</vt:lpstr>
      <vt:lpstr>The Book of Jonah</vt:lpstr>
      <vt:lpstr>PowerPoint Presentation</vt:lpstr>
      <vt:lpstr>PowerPoint Presentation</vt:lpstr>
      <vt:lpstr>PowerPoint Presentation</vt:lpstr>
      <vt:lpstr>CHRONOLOGY OF PROPHETS</vt:lpstr>
      <vt:lpstr>PowerPoint Presentation</vt:lpstr>
      <vt:lpstr>Jonah</vt:lpstr>
      <vt:lpstr>Introduction</vt:lpstr>
      <vt:lpstr>Who wrote the book?</vt:lpstr>
      <vt:lpstr>Where are we?</vt:lpstr>
      <vt:lpstr>Why is Jonah so important?</vt:lpstr>
      <vt:lpstr>What's the point?</vt:lpstr>
      <vt:lpstr>How do I apply this?</vt:lpstr>
      <vt:lpstr>Running From God</vt:lpstr>
      <vt:lpstr>Running From God</vt:lpstr>
      <vt:lpstr>Running From God</vt:lpstr>
      <vt:lpstr>Jonah</vt:lpstr>
      <vt:lpstr>Running To God</vt:lpstr>
      <vt:lpstr>Jonah</vt:lpstr>
      <vt:lpstr>Running With God</vt:lpstr>
      <vt:lpstr>Running With God</vt:lpstr>
      <vt:lpstr>Jonah</vt:lpstr>
      <vt:lpstr>Running Ahead of God</vt:lpstr>
      <vt:lpstr>Running Ahead of God</vt:lpstr>
      <vt:lpstr>Running Ahead of God</vt:lpstr>
      <vt:lpstr>Running Ahead of God</vt:lpstr>
      <vt:lpstr>Running Ahead of God</vt:lpstr>
      <vt:lpstr>PowerPoint Presentation</vt:lpstr>
      <vt:lpstr>Conclusions from Jonah</vt:lpstr>
      <vt:lpstr>Final Thought</vt:lpstr>
      <vt:lpstr>Jonah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136</cp:revision>
  <dcterms:created xsi:type="dcterms:W3CDTF">2010-11-07T11:38:16Z</dcterms:created>
  <dcterms:modified xsi:type="dcterms:W3CDTF">2022-12-30T22:01:01Z</dcterms:modified>
</cp:coreProperties>
</file>